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6"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2" r:id="rId17"/>
    <p:sldId id="271" r:id="rId18"/>
    <p:sldId id="273" r:id="rId19"/>
    <p:sldId id="267" r:id="rId20"/>
    <p:sldId id="277" r:id="rId21"/>
    <p:sldId id="274" r:id="rId22"/>
    <p:sldId id="275" r:id="rId23"/>
    <p:sldId id="276"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7" r:id="rId53"/>
    <p:sldId id="308" r:id="rId54"/>
    <p:sldId id="309" r:id="rId55"/>
    <p:sldId id="310" r:id="rId56"/>
    <p:sldId id="311" r:id="rId57"/>
    <p:sldId id="312" r:id="rId58"/>
    <p:sldId id="313" r:id="rId59"/>
    <p:sldId id="314" r:id="rId60"/>
    <p:sldId id="315" r:id="rId61"/>
    <p:sldId id="316" r:id="rId6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474"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A62A3-7588-47D0-83BE-9A1941DC3534}"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zh-CN" altLang="en-US"/>
        </a:p>
      </dgm:t>
    </dgm:pt>
    <dgm:pt modelId="{86BE2EE0-7CEE-4272-9B03-9A6071C889ED}">
      <dgm:prSet phldrT="[文本]"/>
      <dgm:spPr/>
      <dgm:t>
        <a:bodyPr/>
        <a:lstStyle/>
        <a:p>
          <a:r>
            <a:rPr lang="zh-CN" altLang="en-US" dirty="0" smtClean="0"/>
            <a:t>母公司</a:t>
          </a:r>
          <a:r>
            <a:rPr lang="en-US" altLang="zh-CN" dirty="0" smtClean="0"/>
            <a:t>A</a:t>
          </a:r>
        </a:p>
        <a:p>
          <a:r>
            <a:rPr lang="en-US" altLang="zh-CN" dirty="0" smtClean="0"/>
            <a:t>BVI</a:t>
          </a:r>
          <a:endParaRPr lang="zh-CN" altLang="en-US" dirty="0"/>
        </a:p>
      </dgm:t>
    </dgm:pt>
    <dgm:pt modelId="{8EC1D0E9-B762-4653-99F6-30D52BF8BBD7}" type="parTrans" cxnId="{FA869863-7B19-43AB-ACAE-8E47A4EB5B61}">
      <dgm:prSet/>
      <dgm:spPr/>
      <dgm:t>
        <a:bodyPr/>
        <a:lstStyle/>
        <a:p>
          <a:endParaRPr lang="zh-CN" altLang="en-US"/>
        </a:p>
      </dgm:t>
    </dgm:pt>
    <dgm:pt modelId="{6D8B9BB4-CF36-4ABB-9DA2-B451D5E874B6}" type="sibTrans" cxnId="{FA869863-7B19-43AB-ACAE-8E47A4EB5B61}">
      <dgm:prSet/>
      <dgm:spPr/>
      <dgm:t>
        <a:bodyPr/>
        <a:lstStyle/>
        <a:p>
          <a:endParaRPr lang="zh-CN" altLang="en-US"/>
        </a:p>
      </dgm:t>
    </dgm:pt>
    <dgm:pt modelId="{ED347CD3-2A0A-436A-B141-5253644FFEB3}">
      <dgm:prSet phldrT="[文本]"/>
      <dgm:spPr/>
      <dgm:t>
        <a:bodyPr/>
        <a:lstStyle/>
        <a:p>
          <a:r>
            <a:rPr lang="zh-CN" altLang="en-US" dirty="0" smtClean="0"/>
            <a:t>子公司（企业会计报表资料企业净资产</a:t>
          </a:r>
          <a:r>
            <a:rPr lang="en-US" altLang="zh-CN" dirty="0" smtClean="0"/>
            <a:t>2000</a:t>
          </a:r>
          <a:r>
            <a:rPr lang="zh-CN" altLang="en-US" dirty="0" smtClean="0"/>
            <a:t>万）</a:t>
          </a:r>
          <a:endParaRPr lang="zh-CN" altLang="en-US" dirty="0"/>
        </a:p>
      </dgm:t>
    </dgm:pt>
    <dgm:pt modelId="{4C30F9DD-3142-4C90-A143-9C972DE61037}" type="parTrans" cxnId="{73B3CEBC-FAA4-459A-AF72-5A468590DE16}">
      <dgm:prSet/>
      <dgm:spPr/>
      <dgm:t>
        <a:bodyPr/>
        <a:lstStyle/>
        <a:p>
          <a:endParaRPr lang="zh-CN" altLang="en-US"/>
        </a:p>
      </dgm:t>
    </dgm:pt>
    <dgm:pt modelId="{B1874E5E-499F-4F96-9BEE-4B571DDE9622}" type="sibTrans" cxnId="{73B3CEBC-FAA4-459A-AF72-5A468590DE16}">
      <dgm:prSet/>
      <dgm:spPr/>
      <dgm:t>
        <a:bodyPr/>
        <a:lstStyle/>
        <a:p>
          <a:endParaRPr lang="zh-CN" altLang="en-US"/>
        </a:p>
      </dgm:t>
    </dgm:pt>
    <dgm:pt modelId="{B665E3D6-8B01-45E6-83A5-67AFCB4CAEF5}" type="pres">
      <dgm:prSet presAssocID="{0CEA62A3-7588-47D0-83BE-9A1941DC3534}" presName="mainComposite" presStyleCnt="0">
        <dgm:presLayoutVars>
          <dgm:chPref val="1"/>
          <dgm:dir/>
          <dgm:animOne val="branch"/>
          <dgm:animLvl val="lvl"/>
          <dgm:resizeHandles val="exact"/>
        </dgm:presLayoutVars>
      </dgm:prSet>
      <dgm:spPr/>
      <dgm:t>
        <a:bodyPr/>
        <a:lstStyle/>
        <a:p>
          <a:endParaRPr lang="zh-CN" altLang="en-US"/>
        </a:p>
      </dgm:t>
    </dgm:pt>
    <dgm:pt modelId="{9B871373-CF12-4232-BDA0-647953FB061E}" type="pres">
      <dgm:prSet presAssocID="{0CEA62A3-7588-47D0-83BE-9A1941DC3534}" presName="hierFlow" presStyleCnt="0"/>
      <dgm:spPr/>
    </dgm:pt>
    <dgm:pt modelId="{5AA491FD-6900-4964-BE0E-DB2711727C92}" type="pres">
      <dgm:prSet presAssocID="{0CEA62A3-7588-47D0-83BE-9A1941DC3534}" presName="hierChild1" presStyleCnt="0">
        <dgm:presLayoutVars>
          <dgm:chPref val="1"/>
          <dgm:animOne val="branch"/>
          <dgm:animLvl val="lvl"/>
        </dgm:presLayoutVars>
      </dgm:prSet>
      <dgm:spPr/>
    </dgm:pt>
    <dgm:pt modelId="{B363A338-1050-447E-A871-843FD84B56D6}" type="pres">
      <dgm:prSet presAssocID="{86BE2EE0-7CEE-4272-9B03-9A6071C889ED}" presName="Name14" presStyleCnt="0"/>
      <dgm:spPr/>
    </dgm:pt>
    <dgm:pt modelId="{75D9EA6A-8BBC-4BCF-B8FE-F086D41A8D42}" type="pres">
      <dgm:prSet presAssocID="{86BE2EE0-7CEE-4272-9B03-9A6071C889ED}" presName="level1Shape" presStyleLbl="node0" presStyleIdx="0" presStyleCnt="1" custScaleX="28818" custScaleY="76118" custLinFactX="-2707" custLinFactNeighborX="-100000" custLinFactNeighborY="-7257">
        <dgm:presLayoutVars>
          <dgm:chPref val="3"/>
        </dgm:presLayoutVars>
      </dgm:prSet>
      <dgm:spPr/>
      <dgm:t>
        <a:bodyPr/>
        <a:lstStyle/>
        <a:p>
          <a:endParaRPr lang="zh-CN" altLang="en-US"/>
        </a:p>
      </dgm:t>
    </dgm:pt>
    <dgm:pt modelId="{3584A5CE-9A63-4654-870B-3F54D16CFBAE}" type="pres">
      <dgm:prSet presAssocID="{86BE2EE0-7CEE-4272-9B03-9A6071C889ED}" presName="hierChild2" presStyleCnt="0"/>
      <dgm:spPr/>
    </dgm:pt>
    <dgm:pt modelId="{BA654D4B-9277-41F2-8A65-D7177D994D91}" type="pres">
      <dgm:prSet presAssocID="{4C30F9DD-3142-4C90-A143-9C972DE61037}" presName="Name19" presStyleLbl="parChTrans1D2" presStyleIdx="0" presStyleCnt="1"/>
      <dgm:spPr/>
      <dgm:t>
        <a:bodyPr/>
        <a:lstStyle/>
        <a:p>
          <a:endParaRPr lang="zh-CN" altLang="en-US"/>
        </a:p>
      </dgm:t>
    </dgm:pt>
    <dgm:pt modelId="{C39F7B64-A89A-4B58-B876-D5FAF6EFA97A}" type="pres">
      <dgm:prSet presAssocID="{ED347CD3-2A0A-436A-B141-5253644FFEB3}" presName="Name21" presStyleCnt="0"/>
      <dgm:spPr/>
    </dgm:pt>
    <dgm:pt modelId="{5639DF83-AB70-4304-BEDC-C56808F2FD4F}" type="pres">
      <dgm:prSet presAssocID="{ED347CD3-2A0A-436A-B141-5253644FFEB3}" presName="level2Shape" presStyleLbl="node2" presStyleIdx="0" presStyleCnt="1" custScaleX="115986" custScaleY="21005" custLinFactNeighborX="-49255" custLinFactNeighborY="10801"/>
      <dgm:spPr/>
      <dgm:t>
        <a:bodyPr/>
        <a:lstStyle/>
        <a:p>
          <a:endParaRPr lang="zh-CN" altLang="en-US"/>
        </a:p>
      </dgm:t>
    </dgm:pt>
    <dgm:pt modelId="{A12069CE-32CE-49F4-9C09-8EB81669C45D}" type="pres">
      <dgm:prSet presAssocID="{ED347CD3-2A0A-436A-B141-5253644FFEB3}" presName="hierChild3" presStyleCnt="0"/>
      <dgm:spPr/>
    </dgm:pt>
    <dgm:pt modelId="{905359B4-5AEB-418B-9DEB-EB92FD62BCB8}" type="pres">
      <dgm:prSet presAssocID="{0CEA62A3-7588-47D0-83BE-9A1941DC3534}" presName="bgShapesFlow" presStyleCnt="0"/>
      <dgm:spPr/>
    </dgm:pt>
  </dgm:ptLst>
  <dgm:cxnLst>
    <dgm:cxn modelId="{9C105C53-B262-49DA-BD86-D8491BEFA25B}" type="presOf" srcId="{0CEA62A3-7588-47D0-83BE-9A1941DC3534}" destId="{B665E3D6-8B01-45E6-83A5-67AFCB4CAEF5}" srcOrd="0" destOrd="0" presId="urn:microsoft.com/office/officeart/2005/8/layout/hierarchy6"/>
    <dgm:cxn modelId="{FA869863-7B19-43AB-ACAE-8E47A4EB5B61}" srcId="{0CEA62A3-7588-47D0-83BE-9A1941DC3534}" destId="{86BE2EE0-7CEE-4272-9B03-9A6071C889ED}" srcOrd="0" destOrd="0" parTransId="{8EC1D0E9-B762-4653-99F6-30D52BF8BBD7}" sibTransId="{6D8B9BB4-CF36-4ABB-9DA2-B451D5E874B6}"/>
    <dgm:cxn modelId="{73B3CEBC-FAA4-459A-AF72-5A468590DE16}" srcId="{86BE2EE0-7CEE-4272-9B03-9A6071C889ED}" destId="{ED347CD3-2A0A-436A-B141-5253644FFEB3}" srcOrd="0" destOrd="0" parTransId="{4C30F9DD-3142-4C90-A143-9C972DE61037}" sibTransId="{B1874E5E-499F-4F96-9BEE-4B571DDE9622}"/>
    <dgm:cxn modelId="{E34CA0EB-59E1-41B5-9BE6-713EADEDEDD2}" type="presOf" srcId="{86BE2EE0-7CEE-4272-9B03-9A6071C889ED}" destId="{75D9EA6A-8BBC-4BCF-B8FE-F086D41A8D42}" srcOrd="0" destOrd="0" presId="urn:microsoft.com/office/officeart/2005/8/layout/hierarchy6"/>
    <dgm:cxn modelId="{3E520CE3-919E-4CE6-8554-3BFF25125DB3}" type="presOf" srcId="{ED347CD3-2A0A-436A-B141-5253644FFEB3}" destId="{5639DF83-AB70-4304-BEDC-C56808F2FD4F}" srcOrd="0" destOrd="0" presId="urn:microsoft.com/office/officeart/2005/8/layout/hierarchy6"/>
    <dgm:cxn modelId="{A88AEB8C-3843-4C85-AF37-540E410159A3}" type="presOf" srcId="{4C30F9DD-3142-4C90-A143-9C972DE61037}" destId="{BA654D4B-9277-41F2-8A65-D7177D994D91}" srcOrd="0" destOrd="0" presId="urn:microsoft.com/office/officeart/2005/8/layout/hierarchy6"/>
    <dgm:cxn modelId="{CA691681-4E67-47F6-A579-5851BF89D11B}" type="presParOf" srcId="{B665E3D6-8B01-45E6-83A5-67AFCB4CAEF5}" destId="{9B871373-CF12-4232-BDA0-647953FB061E}" srcOrd="0" destOrd="0" presId="urn:microsoft.com/office/officeart/2005/8/layout/hierarchy6"/>
    <dgm:cxn modelId="{AA80C12A-ED01-45B2-8EC8-EFCCCA0FBB3B}" type="presParOf" srcId="{9B871373-CF12-4232-BDA0-647953FB061E}" destId="{5AA491FD-6900-4964-BE0E-DB2711727C92}" srcOrd="0" destOrd="0" presId="urn:microsoft.com/office/officeart/2005/8/layout/hierarchy6"/>
    <dgm:cxn modelId="{A199B085-B1FB-4695-AE3C-17683BAEA5BE}" type="presParOf" srcId="{5AA491FD-6900-4964-BE0E-DB2711727C92}" destId="{B363A338-1050-447E-A871-843FD84B56D6}" srcOrd="0" destOrd="0" presId="urn:microsoft.com/office/officeart/2005/8/layout/hierarchy6"/>
    <dgm:cxn modelId="{F264E57B-FBC4-4B68-A8AC-31F3D2557887}" type="presParOf" srcId="{B363A338-1050-447E-A871-843FD84B56D6}" destId="{75D9EA6A-8BBC-4BCF-B8FE-F086D41A8D42}" srcOrd="0" destOrd="0" presId="urn:microsoft.com/office/officeart/2005/8/layout/hierarchy6"/>
    <dgm:cxn modelId="{3B3E9ABC-69B8-4A4D-B042-7A7936FC9350}" type="presParOf" srcId="{B363A338-1050-447E-A871-843FD84B56D6}" destId="{3584A5CE-9A63-4654-870B-3F54D16CFBAE}" srcOrd="1" destOrd="0" presId="urn:microsoft.com/office/officeart/2005/8/layout/hierarchy6"/>
    <dgm:cxn modelId="{41A65873-E2D6-4C99-9FA8-A5BEB3C97599}" type="presParOf" srcId="{3584A5CE-9A63-4654-870B-3F54D16CFBAE}" destId="{BA654D4B-9277-41F2-8A65-D7177D994D91}" srcOrd="0" destOrd="0" presId="urn:microsoft.com/office/officeart/2005/8/layout/hierarchy6"/>
    <dgm:cxn modelId="{C5EBB88B-76AB-4E3C-B4CC-138F1678BDFC}" type="presParOf" srcId="{3584A5CE-9A63-4654-870B-3F54D16CFBAE}" destId="{C39F7B64-A89A-4B58-B876-D5FAF6EFA97A}" srcOrd="1" destOrd="0" presId="urn:microsoft.com/office/officeart/2005/8/layout/hierarchy6"/>
    <dgm:cxn modelId="{0FBE746C-DC52-4C09-A2EF-8BAFC19A3D6A}" type="presParOf" srcId="{C39F7B64-A89A-4B58-B876-D5FAF6EFA97A}" destId="{5639DF83-AB70-4304-BEDC-C56808F2FD4F}" srcOrd="0" destOrd="0" presId="urn:microsoft.com/office/officeart/2005/8/layout/hierarchy6"/>
    <dgm:cxn modelId="{AB40038C-5C3E-454A-9489-2BB93CDE3096}" type="presParOf" srcId="{C39F7B64-A89A-4B58-B876-D5FAF6EFA97A}" destId="{A12069CE-32CE-49F4-9C09-8EB81669C45D}" srcOrd="1" destOrd="0" presId="urn:microsoft.com/office/officeart/2005/8/layout/hierarchy6"/>
    <dgm:cxn modelId="{20455B50-FC18-43FA-83FD-4B8A5ECBFA1C}" type="presParOf" srcId="{B665E3D6-8B01-45E6-83A5-67AFCB4CAEF5}" destId="{905359B4-5AEB-418B-9DEB-EB92FD62BCB8}" srcOrd="1" destOrd="0" presId="urn:microsoft.com/office/officeart/2005/8/layout/hierarchy6"/>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530820CF-B880-4189-942D-D702A7CBA730}" type="datetimeFigureOut">
              <a:rPr lang="zh-CN" altLang="en-US" smtClean="0"/>
              <a:pPr/>
              <a:t>2014/6/9</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530820CF-B880-4189-942D-D702A7CBA730}" type="datetimeFigureOut">
              <a:rPr lang="zh-CN" altLang="en-US" smtClean="0"/>
              <a:pPr/>
              <a:t>2014/6/9</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530820CF-B880-4189-942D-D702A7CBA730}" type="datetimeFigureOut">
              <a:rPr lang="zh-CN" altLang="en-US" smtClean="0"/>
              <a:pPr/>
              <a:t>2014/6/9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530820CF-B880-4189-942D-D702A7CBA730}" type="datetimeFigureOut">
              <a:rPr lang="zh-CN" altLang="en-US" smtClean="0"/>
              <a:pPr/>
              <a:t>2014/6/9</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0C913308-F349-4B6D-A68A-DD1791B4A57B}"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0820CF-B880-4189-942D-D702A7CBA730}" type="datetimeFigureOut">
              <a:rPr lang="zh-CN" altLang="en-US" smtClean="0"/>
              <a:pPr/>
              <a:t>2014/6/9</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hinaacc.com/new/63_67_/2009_5_7_ha4164794017590021750.shtml" TargetMode="External"/><Relationship Id="rId2" Type="http://schemas.openxmlformats.org/officeDocument/2006/relationships/hyperlink" Target="&#37325;&#32452;.doc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baike.baidu.com/view/307.htm" TargetMode="External"/><Relationship Id="rId2" Type="http://schemas.openxmlformats.org/officeDocument/2006/relationships/hyperlink" Target="http://baike.baidu.com/view/2431870.htm" TargetMode="External"/><Relationship Id="rId1" Type="http://schemas.openxmlformats.org/officeDocument/2006/relationships/slideLayout" Target="../slideLayouts/slideLayout2.xml"/><Relationship Id="rId6" Type="http://schemas.openxmlformats.org/officeDocument/2006/relationships/hyperlink" Target="http://baike.baidu.com/view/2366799.htm" TargetMode="External"/><Relationship Id="rId5" Type="http://schemas.openxmlformats.org/officeDocument/2006/relationships/hyperlink" Target="http://baike.baidu.com/view/199787.htm" TargetMode="External"/><Relationship Id="rId4" Type="http://schemas.openxmlformats.org/officeDocument/2006/relationships/hyperlink" Target="http://baike.baidu.com/view/42564.ht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iki.mbalib.com/wiki/%E4%BA%A7%E6%9D%83%E9%87%8D%E7%BB%84" TargetMode="External"/><Relationship Id="rId2" Type="http://schemas.openxmlformats.org/officeDocument/2006/relationships/hyperlink" Target="http://wiki.mbalib.com/wiki/%E8%B5%84%E4%BA%A7%E9%87%8D%E7%BB%84" TargetMode="External"/><Relationship Id="rId1" Type="http://schemas.openxmlformats.org/officeDocument/2006/relationships/slideLayout" Target="../slideLayouts/slideLayout2.xml"/><Relationship Id="rId5" Type="http://schemas.openxmlformats.org/officeDocument/2006/relationships/hyperlink" Target="http://wiki.mbalib.com/wiki/%E8%B4%9F%E5%80%BA%E7%BB%93%E6%9E%84" TargetMode="External"/><Relationship Id="rId4" Type="http://schemas.openxmlformats.org/officeDocument/2006/relationships/hyperlink" Target="http://wiki.mbalib.com/wiki/%E4%BC%81%E4%B8%9A%E8%B5%84%E4%BA%A7%E7%BB%93%E6%9E%84"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en-US" altLang="zh-CN" b="1" dirty="0" smtClean="0"/>
          </a:p>
          <a:p>
            <a:pPr>
              <a:buNone/>
            </a:pPr>
            <a:r>
              <a:rPr lang="zh-CN" altLang="en-US" b="1" dirty="0" smtClean="0"/>
              <a:t>      企业重组（</a:t>
            </a:r>
            <a:r>
              <a:rPr lang="en-US" b="1" dirty="0" smtClean="0"/>
              <a:t>Corporate Restructuring）</a:t>
            </a:r>
          </a:p>
          <a:p>
            <a:endParaRPr lang="en-US" b="1" dirty="0" smtClean="0"/>
          </a:p>
          <a:p>
            <a:pPr>
              <a:buNone/>
            </a:pPr>
            <a:endParaRPr lang="en-US" b="1" dirty="0" smtClean="0"/>
          </a:p>
          <a:p>
            <a:pPr>
              <a:buNone/>
            </a:pPr>
            <a:r>
              <a:rPr lang="en-US" b="1" dirty="0" smtClean="0"/>
              <a:t>                                </a:t>
            </a:r>
            <a:r>
              <a:rPr lang="zh-CN" altLang="en-US" b="1" dirty="0" smtClean="0"/>
              <a:t>北京致通振业税务师事</a:t>
            </a:r>
            <a:r>
              <a:rPr lang="zh-CN" altLang="en-US" dirty="0" smtClean="0"/>
              <a:t>务所</a:t>
            </a:r>
            <a:endParaRPr lang="en-US" altLang="zh-CN" dirty="0" smtClean="0"/>
          </a:p>
          <a:p>
            <a:pPr>
              <a:buNone/>
            </a:pPr>
            <a:r>
              <a:rPr lang="en-US" altLang="zh-CN" dirty="0" smtClean="0"/>
              <a:t>                                                           </a:t>
            </a:r>
            <a:r>
              <a:rPr lang="zh-CN" altLang="en-US" dirty="0" smtClean="0"/>
              <a:t>李继堂</a:t>
            </a:r>
            <a:endParaRPr lang="zh-CN" altLang="en-US" dirty="0"/>
          </a:p>
        </p:txBody>
      </p:sp>
      <p:sp>
        <p:nvSpPr>
          <p:cNvPr id="2" name="标题 1"/>
          <p:cNvSpPr>
            <a:spLocks noGrp="1"/>
          </p:cNvSpPr>
          <p:nvPr>
            <p:ph type="title"/>
          </p:nvPr>
        </p:nvSpPr>
        <p:spPr/>
        <p:txBody>
          <a:bodyPr/>
          <a:lstStyle/>
          <a:p>
            <a:r>
              <a:rPr lang="zh-CN" altLang="en-US" dirty="0" smtClean="0"/>
              <a:t>    企业重组相关涉税业务解析</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公司法：</a:t>
            </a:r>
            <a:endParaRPr lang="en-US" altLang="zh-CN" dirty="0" smtClean="0"/>
          </a:p>
          <a:p>
            <a:r>
              <a:rPr lang="zh-CN" altLang="en-US" dirty="0" smtClean="0"/>
              <a:t>会计法：</a:t>
            </a:r>
            <a:endParaRPr lang="en-US" altLang="zh-CN" dirty="0" smtClean="0"/>
          </a:p>
          <a:p>
            <a:r>
              <a:rPr lang="zh-CN" altLang="en-US" dirty="0" smtClean="0"/>
              <a:t>税法：</a:t>
            </a:r>
            <a:endParaRPr lang="en-US" altLang="zh-CN" dirty="0" smtClean="0"/>
          </a:p>
          <a:p>
            <a:r>
              <a:rPr lang="zh-CN" altLang="en-US" dirty="0" smtClean="0"/>
              <a:t>相关的一些法律</a:t>
            </a:r>
            <a:endParaRPr lang="en-US" altLang="zh-CN" dirty="0" smtClean="0"/>
          </a:p>
          <a:p>
            <a:r>
              <a:rPr lang="zh-CN" altLang="en-US" dirty="0" smtClean="0"/>
              <a:t>广义法律！</a:t>
            </a:r>
            <a:endParaRPr lang="zh-CN" altLang="en-US" dirty="0"/>
          </a:p>
        </p:txBody>
      </p:sp>
      <p:sp>
        <p:nvSpPr>
          <p:cNvPr id="3" name="标题 2"/>
          <p:cNvSpPr>
            <a:spLocks noGrp="1"/>
          </p:cNvSpPr>
          <p:nvPr>
            <p:ph type="title"/>
          </p:nvPr>
        </p:nvSpPr>
        <p:spPr/>
        <p:txBody>
          <a:bodyPr/>
          <a:lstStyle/>
          <a:p>
            <a:r>
              <a:rPr lang="zh-CN" altLang="en-US" b="0" dirty="0" smtClean="0">
                <a:effectLst/>
              </a:rPr>
              <a:t>涉及到的相关法律层面：</a:t>
            </a:r>
            <a:endParaRPr lang="zh-CN" altLang="en-US" b="0" dirty="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2009</a:t>
            </a:r>
            <a:r>
              <a:rPr lang="zh-CN" altLang="en-US" dirty="0" smtClean="0"/>
              <a:t>年</a:t>
            </a:r>
            <a:r>
              <a:rPr lang="en-US" altLang="zh-CN" dirty="0" smtClean="0"/>
              <a:t>59</a:t>
            </a:r>
            <a:r>
              <a:rPr lang="zh-CN" altLang="en-US" dirty="0" smtClean="0"/>
              <a:t>号文</a:t>
            </a:r>
            <a:endParaRPr lang="en-US" altLang="zh-CN" dirty="0" smtClean="0"/>
          </a:p>
          <a:p>
            <a:r>
              <a:rPr lang="zh-CN" altLang="en-US" dirty="0" smtClean="0"/>
              <a:t>一般性税务处理、特殊性税务处理</a:t>
            </a:r>
            <a:endParaRPr lang="zh-CN" altLang="en-US" dirty="0"/>
          </a:p>
        </p:txBody>
      </p:sp>
      <p:sp>
        <p:nvSpPr>
          <p:cNvPr id="3" name="标题 2"/>
          <p:cNvSpPr>
            <a:spLocks noGrp="1"/>
          </p:cNvSpPr>
          <p:nvPr>
            <p:ph type="title"/>
          </p:nvPr>
        </p:nvSpPr>
        <p:spPr/>
        <p:txBody>
          <a:bodyPr/>
          <a:lstStyle/>
          <a:p>
            <a:r>
              <a:rPr lang="zh-CN" altLang="en-US" dirty="0" smtClean="0"/>
              <a:t>税务机关关于企业重组的相关定义：</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横看成岭侧成峰，远近高低各不同。</a:t>
            </a:r>
            <a:endParaRPr lang="en-US" altLang="zh-CN" dirty="0" smtClean="0"/>
          </a:p>
          <a:p>
            <a:r>
              <a:rPr lang="zh-CN" altLang="en-US" dirty="0" smtClean="0"/>
              <a:t>不识庐山真面目，只缘身在此山中。</a:t>
            </a:r>
            <a:endParaRPr lang="zh-CN" altLang="en-US" dirty="0"/>
          </a:p>
        </p:txBody>
      </p:sp>
      <p:sp>
        <p:nvSpPr>
          <p:cNvPr id="3" name="标题 2"/>
          <p:cNvSpPr>
            <a:spLocks noGrp="1"/>
          </p:cNvSpPr>
          <p:nvPr>
            <p:ph type="title"/>
          </p:nvPr>
        </p:nvSpPr>
        <p:spPr/>
        <p:txBody>
          <a:bodyPr/>
          <a:lstStyle/>
          <a:p>
            <a:r>
              <a:rPr lang="zh-CN" altLang="en-US" dirty="0" smtClean="0"/>
              <a:t>思考高度不够！不全面！</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一、企业重组是税务师事务所业务中的中高端业务</a:t>
            </a:r>
            <a:endParaRPr lang="en-US" altLang="zh-CN" dirty="0" smtClean="0"/>
          </a:p>
          <a:p>
            <a:r>
              <a:rPr lang="zh-CN" altLang="en-US" dirty="0" smtClean="0"/>
              <a:t>税务师事务所共分几类业务？</a:t>
            </a:r>
            <a:endParaRPr lang="en-US" altLang="zh-CN" dirty="0" smtClean="0"/>
          </a:p>
          <a:p>
            <a:r>
              <a:rPr lang="zh-CN" altLang="en-US" dirty="0" smtClean="0"/>
              <a:t>共计有多少项业务？</a:t>
            </a:r>
            <a:endParaRPr lang="en-US" altLang="zh-CN" dirty="0" smtClean="0"/>
          </a:p>
          <a:p>
            <a:r>
              <a:rPr lang="zh-CN" altLang="en-US" dirty="0" smtClean="0"/>
              <a:t>从业务分类看：</a:t>
            </a:r>
            <a:endParaRPr lang="en-US" altLang="zh-CN" dirty="0" smtClean="0"/>
          </a:p>
          <a:p>
            <a:r>
              <a:rPr lang="zh-CN" altLang="en-US" dirty="0" smtClean="0"/>
              <a:t>涉税签证 （低）涉税服务（中）涉税拓展服务（高）</a:t>
            </a:r>
            <a:endParaRPr lang="en-US" altLang="zh-CN" dirty="0" smtClean="0"/>
          </a:p>
          <a:p>
            <a:r>
              <a:rPr lang="zh-CN" altLang="en-US" dirty="0" smtClean="0"/>
              <a:t>呈现金字塔形</a:t>
            </a:r>
            <a:endParaRPr lang="en-US" altLang="zh-CN" dirty="0" smtClean="0"/>
          </a:p>
          <a:p>
            <a:r>
              <a:rPr lang="zh-CN" altLang="en-US" dirty="0" smtClean="0"/>
              <a:t>涉税服务类中的企业重组服务</a:t>
            </a:r>
            <a:r>
              <a:rPr lang="en-US" altLang="zh-CN" dirty="0" smtClean="0"/>
              <a:t>59</a:t>
            </a:r>
            <a:r>
              <a:rPr lang="zh-CN" altLang="en-US" dirty="0" smtClean="0"/>
              <a:t>项</a:t>
            </a:r>
            <a:endParaRPr lang="en-US" altLang="zh-CN" dirty="0" smtClean="0"/>
          </a:p>
          <a:p>
            <a:endParaRPr lang="zh-CN" altLang="en-US" dirty="0"/>
          </a:p>
        </p:txBody>
      </p:sp>
      <p:sp>
        <p:nvSpPr>
          <p:cNvPr id="3" name="标题 2"/>
          <p:cNvSpPr>
            <a:spLocks noGrp="1"/>
          </p:cNvSpPr>
          <p:nvPr>
            <p:ph type="title"/>
          </p:nvPr>
        </p:nvSpPr>
        <p:spPr/>
        <p:txBody>
          <a:bodyPr>
            <a:normAutofit fontScale="90000"/>
          </a:bodyPr>
          <a:lstStyle/>
          <a:p>
            <a:r>
              <a:rPr lang="zh-CN" altLang="en-US" dirty="0" smtClean="0"/>
              <a:t>税务师事务所人应如何来看待企业重组</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企业重组本身是企业筹划过程中的一个重要部分：所以说企业重组服务也是一个需要进行全面论证和分析的过程：</a:t>
            </a:r>
            <a:endParaRPr lang="en-US" altLang="zh-CN" dirty="0" smtClean="0"/>
          </a:p>
          <a:p>
            <a:r>
              <a:rPr lang="zh-CN" altLang="en-US" dirty="0" smtClean="0"/>
              <a:t>合理商业目的的问题：融资需求？避免同业竞争问题、、、、、、</a:t>
            </a:r>
            <a:endParaRPr lang="en-US" altLang="zh-CN" dirty="0" smtClean="0"/>
          </a:p>
          <a:p>
            <a:r>
              <a:rPr lang="zh-CN" altLang="en-US" dirty="0" smtClean="0"/>
              <a:t>在此过程中的税收问题：是否真的会带来避税或节税的目的？</a:t>
            </a:r>
            <a:endParaRPr lang="zh-CN" altLang="en-US" dirty="0"/>
          </a:p>
        </p:txBody>
      </p:sp>
      <p:sp>
        <p:nvSpPr>
          <p:cNvPr id="3" name="标题 2"/>
          <p:cNvSpPr>
            <a:spLocks noGrp="1"/>
          </p:cNvSpPr>
          <p:nvPr>
            <p:ph type="title"/>
          </p:nvPr>
        </p:nvSpPr>
        <p:spPr/>
        <p:txBody>
          <a:bodyPr>
            <a:normAutofit fontScale="90000"/>
          </a:bodyPr>
          <a:lstStyle/>
          <a:p>
            <a:r>
              <a:rPr lang="zh-CN" altLang="en-US" dirty="0" smtClean="0"/>
              <a:t>二、企业重组业务是一项系统化的工程</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zh-CN" altLang="en-US" dirty="0" smtClean="0"/>
              <a:t>企业</a:t>
            </a:r>
            <a:r>
              <a:rPr lang="en-US" altLang="zh-CN" dirty="0" smtClean="0"/>
              <a:t>IPO </a:t>
            </a:r>
          </a:p>
          <a:p>
            <a:pPr>
              <a:buNone/>
            </a:pPr>
            <a:r>
              <a:rPr lang="zh-CN" altLang="en-US" dirty="0" smtClean="0"/>
              <a:t>新三板的股改</a:t>
            </a:r>
            <a:endParaRPr lang="en-US" altLang="zh-CN" dirty="0" smtClean="0"/>
          </a:p>
          <a:p>
            <a:pPr>
              <a:buNone/>
            </a:pPr>
            <a:r>
              <a:rPr lang="zh-CN" altLang="en-US" dirty="0" smtClean="0"/>
              <a:t>反向收购</a:t>
            </a:r>
            <a:endParaRPr lang="en-US" altLang="zh-CN" dirty="0" smtClean="0"/>
          </a:p>
          <a:p>
            <a:pPr>
              <a:buNone/>
            </a:pPr>
            <a:r>
              <a:rPr lang="zh-CN" altLang="en-US" dirty="0" smtClean="0"/>
              <a:t>借売上市</a:t>
            </a:r>
            <a:endParaRPr lang="en-US" altLang="zh-CN" dirty="0" smtClean="0"/>
          </a:p>
          <a:p>
            <a:pPr>
              <a:buNone/>
            </a:pPr>
            <a:r>
              <a:rPr lang="zh-CN" altLang="en-US" dirty="0" smtClean="0"/>
              <a:t>企业股权结构风险</a:t>
            </a:r>
            <a:endParaRPr lang="en-US" altLang="zh-CN" dirty="0" smtClean="0"/>
          </a:p>
          <a:p>
            <a:pPr>
              <a:buNone/>
            </a:pPr>
            <a:r>
              <a:rPr lang="zh-CN" altLang="en-US" dirty="0" smtClean="0"/>
              <a:t>资产剥离</a:t>
            </a:r>
            <a:endParaRPr lang="en-US" altLang="zh-CN" dirty="0" smtClean="0"/>
          </a:p>
          <a:p>
            <a:pPr>
              <a:buNone/>
            </a:pPr>
            <a:endParaRPr lang="en-US" altLang="zh-CN" dirty="0" smtClean="0"/>
          </a:p>
          <a:p>
            <a:pPr>
              <a:buNone/>
            </a:pPr>
            <a:endParaRPr lang="zh-CN" altLang="en-US" dirty="0"/>
          </a:p>
        </p:txBody>
      </p:sp>
      <p:sp>
        <p:nvSpPr>
          <p:cNvPr id="3" name="标题 2"/>
          <p:cNvSpPr>
            <a:spLocks noGrp="1"/>
          </p:cNvSpPr>
          <p:nvPr>
            <p:ph type="title"/>
          </p:nvPr>
        </p:nvSpPr>
        <p:spPr/>
        <p:txBody>
          <a:bodyPr>
            <a:normAutofit fontScale="90000"/>
          </a:bodyPr>
          <a:lstStyle/>
          <a:p>
            <a:r>
              <a:rPr lang="zh-CN" altLang="en-US" dirty="0" smtClean="0"/>
              <a:t>三、企业重组业务是一项在税收筹划中应用最普遍最广泛的工具</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增值税</a:t>
            </a:r>
            <a:endParaRPr lang="en-US" altLang="zh-CN" dirty="0" smtClean="0"/>
          </a:p>
          <a:p>
            <a:r>
              <a:rPr lang="zh-CN" altLang="en-US" dirty="0" smtClean="0"/>
              <a:t>营业税</a:t>
            </a:r>
            <a:endParaRPr lang="en-US" altLang="zh-CN" dirty="0" smtClean="0"/>
          </a:p>
          <a:p>
            <a:r>
              <a:rPr lang="zh-CN" altLang="en-US" dirty="0" smtClean="0"/>
              <a:t>消费税</a:t>
            </a:r>
            <a:endParaRPr lang="en-US" altLang="zh-CN" dirty="0" smtClean="0"/>
          </a:p>
          <a:p>
            <a:r>
              <a:rPr lang="zh-CN" altLang="en-US" dirty="0" smtClean="0"/>
              <a:t>土地增值税</a:t>
            </a:r>
            <a:endParaRPr lang="en-US" altLang="zh-CN" dirty="0" smtClean="0"/>
          </a:p>
          <a:p>
            <a:r>
              <a:rPr lang="zh-CN" altLang="en-US" dirty="0" smtClean="0"/>
              <a:t>企业所得税</a:t>
            </a:r>
            <a:endParaRPr lang="en-US" altLang="zh-CN" dirty="0" smtClean="0"/>
          </a:p>
          <a:p>
            <a:r>
              <a:rPr lang="zh-CN" altLang="en-US" dirty="0" smtClean="0"/>
              <a:t>个人所税</a:t>
            </a:r>
            <a:endParaRPr lang="en-US" altLang="zh-CN" dirty="0" smtClean="0"/>
          </a:p>
          <a:p>
            <a:r>
              <a:rPr lang="zh-CN" altLang="en-US" dirty="0" smtClean="0"/>
              <a:t>涉及税种较多、税收风险是最大的风险且具有不可逆性</a:t>
            </a:r>
            <a:endParaRPr lang="zh-CN" altLang="en-US" dirty="0"/>
          </a:p>
        </p:txBody>
      </p:sp>
      <p:sp>
        <p:nvSpPr>
          <p:cNvPr id="3" name="标题 2"/>
          <p:cNvSpPr>
            <a:spLocks noGrp="1"/>
          </p:cNvSpPr>
          <p:nvPr>
            <p:ph type="title"/>
          </p:nvPr>
        </p:nvSpPr>
        <p:spPr/>
        <p:txBody>
          <a:bodyPr>
            <a:normAutofit fontScale="90000"/>
          </a:bodyPr>
          <a:lstStyle/>
          <a:p>
            <a:r>
              <a:rPr lang="zh-CN" altLang="en-US" dirty="0" smtClean="0"/>
              <a:t>四、企业重组也是企业筹划过程中出问题最多方面：</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在相关的税收条文中：财税</a:t>
            </a:r>
            <a:r>
              <a:rPr lang="en-US" altLang="zh-CN" dirty="0" smtClean="0">
                <a:hlinkClick r:id="rId2" action="ppaction://hlinkfile"/>
              </a:rPr>
              <a:t>2009</a:t>
            </a:r>
            <a:r>
              <a:rPr lang="zh-CN" altLang="en-US" dirty="0" smtClean="0">
                <a:hlinkClick r:id="rId2" action="ppaction://hlinkfile"/>
              </a:rPr>
              <a:t>年</a:t>
            </a:r>
            <a:r>
              <a:rPr lang="en-US" altLang="zh-CN" dirty="0" smtClean="0">
                <a:hlinkClick r:id="rId2" action="ppaction://hlinkfile"/>
              </a:rPr>
              <a:t>59</a:t>
            </a:r>
            <a:r>
              <a:rPr lang="zh-CN" altLang="en-US" dirty="0" smtClean="0"/>
              <a:t>号文</a:t>
            </a:r>
            <a:r>
              <a:rPr lang="en-US" dirty="0" err="1" smtClean="0">
                <a:hlinkClick r:id="rId3"/>
              </a:rPr>
              <a:t>关于企业重组业务企业所得税处理若干问题的通知</a:t>
            </a:r>
            <a:r>
              <a:rPr lang="zh-CN" altLang="en-US" dirty="0" smtClean="0"/>
              <a:t>提到企业重组 </a:t>
            </a:r>
            <a:r>
              <a:rPr lang="en-US" altLang="zh-CN" dirty="0" smtClean="0"/>
              <a:t>2011 13</a:t>
            </a:r>
            <a:r>
              <a:rPr lang="zh-CN" altLang="en-US" dirty="0" smtClean="0"/>
              <a:t>号</a:t>
            </a:r>
            <a:r>
              <a:rPr lang="zh-CN" altLang="en-US" b="1" dirty="0" smtClean="0"/>
              <a:t>国家税务总局关于纳税人资产重组有关增值税问题的公告 </a:t>
            </a:r>
            <a:r>
              <a:rPr lang="en-US" b="1" dirty="0" smtClean="0"/>
              <a:t>  </a:t>
            </a:r>
            <a:endParaRPr lang="zh-CN" altLang="en-US" dirty="0" smtClean="0"/>
          </a:p>
          <a:p>
            <a:r>
              <a:rPr lang="zh-CN" altLang="en-US" dirty="0" smtClean="0"/>
              <a:t>： </a:t>
            </a:r>
            <a:r>
              <a:rPr lang="en-US" altLang="zh-CN" dirty="0" smtClean="0"/>
              <a:t>2011 51</a:t>
            </a:r>
            <a:r>
              <a:rPr lang="zh-CN" altLang="en-US" dirty="0" smtClean="0"/>
              <a:t>号</a:t>
            </a:r>
            <a:r>
              <a:rPr lang="zh-CN" altLang="en-US" b="1" dirty="0" smtClean="0"/>
              <a:t>国家税务总局关于纳税人资产重组有关营业税问题的公告 </a:t>
            </a:r>
            <a:r>
              <a:rPr lang="en-US" b="1" dirty="0" smtClean="0"/>
              <a:t>  </a:t>
            </a:r>
            <a:endParaRPr lang="zh-CN" altLang="en-US" dirty="0" smtClean="0"/>
          </a:p>
          <a:p>
            <a:r>
              <a:rPr lang="zh-CN" altLang="en-US" dirty="0" smtClean="0"/>
              <a:t>企业重组和企业资产重组两个概念</a:t>
            </a:r>
            <a:endParaRPr lang="zh-CN" altLang="en-US" dirty="0"/>
          </a:p>
        </p:txBody>
      </p:sp>
      <p:sp>
        <p:nvSpPr>
          <p:cNvPr id="3" name="标题 2"/>
          <p:cNvSpPr>
            <a:spLocks noGrp="1"/>
          </p:cNvSpPr>
          <p:nvPr>
            <p:ph type="title"/>
          </p:nvPr>
        </p:nvSpPr>
        <p:spPr/>
        <p:txBody>
          <a:bodyPr>
            <a:normAutofit fontScale="90000"/>
          </a:bodyPr>
          <a:lstStyle/>
          <a:p>
            <a:r>
              <a:rPr lang="zh-CN" altLang="en-US" dirty="0" smtClean="0"/>
              <a:t>企业重组业务与企业资产重组业务（税收律法规中的相关名词）</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zh-CN" altLang="en-US" dirty="0" smtClean="0"/>
              <a:t>财税</a:t>
            </a:r>
            <a:r>
              <a:rPr lang="en-US" altLang="zh-CN" dirty="0" smtClean="0"/>
              <a:t>59</a:t>
            </a:r>
            <a:r>
              <a:rPr lang="zh-CN" altLang="en-US" dirty="0" smtClean="0"/>
              <a:t>号文：本通知所称企业重组，是指企业在日常经营活动以外发生的法律结构或经济结构重大改变的交易，包括企业法律形式改变、债务重组、股权收购、资产收购、合并、分立等。</a:t>
            </a:r>
            <a:endParaRPr lang="en-US" altLang="zh-CN" dirty="0" smtClean="0"/>
          </a:p>
          <a:p>
            <a:pPr>
              <a:buNone/>
            </a:pPr>
            <a:r>
              <a:rPr lang="zh-CN" altLang="en-US" dirty="0" smtClean="0"/>
              <a:t>从税收角度给企业重组下了一个定义并将企业重组的类型进行了概括。</a:t>
            </a:r>
            <a:endParaRPr lang="zh-CN" altLang="en-US" dirty="0"/>
          </a:p>
        </p:txBody>
      </p:sp>
      <p:sp>
        <p:nvSpPr>
          <p:cNvPr id="3" name="标题 2"/>
          <p:cNvSpPr>
            <a:spLocks noGrp="1"/>
          </p:cNvSpPr>
          <p:nvPr>
            <p:ph type="title"/>
          </p:nvPr>
        </p:nvSpPr>
        <p:spPr/>
        <p:txBody>
          <a:bodyPr/>
          <a:lstStyle/>
          <a:p>
            <a:r>
              <a:rPr lang="zh-CN" altLang="en-US" dirty="0" smtClean="0"/>
              <a:t>企业重组：</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en-US" altLang="zh-CN" dirty="0" smtClean="0"/>
              <a:t>1</a:t>
            </a:r>
            <a:r>
              <a:rPr lang="zh-CN" altLang="en-US" dirty="0" smtClean="0"/>
              <a:t>、债务重组</a:t>
            </a:r>
            <a:endParaRPr lang="en-US" altLang="zh-CN" dirty="0" smtClean="0"/>
          </a:p>
          <a:p>
            <a:pPr>
              <a:buNone/>
            </a:pPr>
            <a:r>
              <a:rPr lang="en-US" altLang="zh-CN" dirty="0" smtClean="0"/>
              <a:t>2</a:t>
            </a:r>
            <a:r>
              <a:rPr lang="zh-CN" altLang="en-US" dirty="0" smtClean="0"/>
              <a:t>、资产收购</a:t>
            </a:r>
            <a:endParaRPr lang="en-US" altLang="zh-CN" dirty="0" smtClean="0"/>
          </a:p>
          <a:p>
            <a:pPr>
              <a:buNone/>
            </a:pPr>
            <a:r>
              <a:rPr lang="en-US" altLang="zh-CN" dirty="0" smtClean="0"/>
              <a:t>3</a:t>
            </a:r>
            <a:r>
              <a:rPr lang="zh-CN" altLang="en-US" dirty="0" smtClean="0"/>
              <a:t>、股权收购</a:t>
            </a:r>
            <a:endParaRPr lang="en-US" altLang="zh-CN" dirty="0" smtClean="0"/>
          </a:p>
          <a:p>
            <a:pPr>
              <a:buNone/>
            </a:pPr>
            <a:r>
              <a:rPr lang="en-US" altLang="zh-CN" dirty="0" smtClean="0"/>
              <a:t>4</a:t>
            </a:r>
            <a:r>
              <a:rPr lang="zh-CN" altLang="en-US" dirty="0" smtClean="0"/>
              <a:t>、合并</a:t>
            </a:r>
            <a:endParaRPr lang="en-US" altLang="zh-CN" dirty="0" smtClean="0"/>
          </a:p>
          <a:p>
            <a:pPr>
              <a:buNone/>
            </a:pPr>
            <a:r>
              <a:rPr lang="en-US" altLang="zh-CN" dirty="0" smtClean="0"/>
              <a:t>5</a:t>
            </a:r>
            <a:r>
              <a:rPr lang="zh-CN" altLang="en-US" dirty="0" smtClean="0"/>
              <a:t>、分立</a:t>
            </a:r>
            <a:endParaRPr lang="en-US" altLang="zh-CN" dirty="0" smtClean="0"/>
          </a:p>
          <a:p>
            <a:pPr>
              <a:buNone/>
            </a:pPr>
            <a:r>
              <a:rPr lang="en-US" altLang="zh-CN" dirty="0" smtClean="0"/>
              <a:t>6</a:t>
            </a:r>
            <a:r>
              <a:rPr lang="zh-CN" altLang="en-US" dirty="0" smtClean="0"/>
              <a:t>、企业法律形式的改变</a:t>
            </a:r>
            <a:endParaRPr lang="zh-CN" altLang="en-US" dirty="0"/>
          </a:p>
        </p:txBody>
      </p:sp>
      <p:sp>
        <p:nvSpPr>
          <p:cNvPr id="3" name="标题 2"/>
          <p:cNvSpPr>
            <a:spLocks noGrp="1"/>
          </p:cNvSpPr>
          <p:nvPr>
            <p:ph type="title"/>
          </p:nvPr>
        </p:nvSpPr>
        <p:spPr/>
        <p:txBody>
          <a:bodyPr/>
          <a:lstStyle/>
          <a:p>
            <a:r>
              <a:rPr lang="en-US" altLang="zh-CN" dirty="0" smtClean="0"/>
              <a:t>2009</a:t>
            </a:r>
            <a:r>
              <a:rPr lang="zh-CN" altLang="en-US" dirty="0" smtClean="0"/>
              <a:t>年</a:t>
            </a:r>
            <a:r>
              <a:rPr lang="en-US" altLang="zh-CN" dirty="0" smtClean="0"/>
              <a:t>59</a:t>
            </a:r>
            <a:r>
              <a:rPr lang="zh-CN" altLang="en-US" dirty="0" smtClean="0"/>
              <a:t>号文中的企业重组类型：</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        中国注册税务师        </a:t>
            </a:r>
            <a:endParaRPr lang="en-US" altLang="zh-CN" dirty="0" smtClean="0"/>
          </a:p>
          <a:p>
            <a:r>
              <a:rPr lang="zh-CN" altLang="en-US" dirty="0" smtClean="0"/>
              <a:t>        某省国税局反避税教师  十八年国税局工作经历，十年税政科长，从事反避税工作十年，现就职于北京致通振业税务师事务所主管资本市场及转让定价工作；长期致力于企业公司架构设计、企业重组、转让定价及基金公司运作和期货市场。</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李继堂</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en-US" altLang="zh-CN" dirty="0" smtClean="0"/>
              <a:t>1</a:t>
            </a:r>
            <a:r>
              <a:rPr lang="zh-CN" altLang="en-US" dirty="0" smtClean="0"/>
              <a:t>、债务重组</a:t>
            </a:r>
            <a:endParaRPr lang="en-US" altLang="zh-CN" dirty="0" smtClean="0"/>
          </a:p>
          <a:p>
            <a:pPr>
              <a:buNone/>
            </a:pPr>
            <a:r>
              <a:rPr lang="en-US" altLang="zh-CN" dirty="0" smtClean="0"/>
              <a:t>2</a:t>
            </a:r>
            <a:r>
              <a:rPr lang="zh-CN" altLang="en-US" dirty="0" smtClean="0"/>
              <a:t>、资产收购</a:t>
            </a:r>
            <a:endParaRPr lang="en-US" altLang="zh-CN" dirty="0" smtClean="0"/>
          </a:p>
          <a:p>
            <a:pPr>
              <a:buNone/>
            </a:pPr>
            <a:r>
              <a:rPr lang="en-US" altLang="zh-CN" dirty="0" smtClean="0"/>
              <a:t>3</a:t>
            </a:r>
            <a:r>
              <a:rPr lang="zh-CN" altLang="en-US" dirty="0" smtClean="0"/>
              <a:t>、股权收购</a:t>
            </a:r>
            <a:endParaRPr lang="en-US" altLang="zh-CN" dirty="0" smtClean="0"/>
          </a:p>
          <a:p>
            <a:pPr>
              <a:buNone/>
            </a:pPr>
            <a:r>
              <a:rPr lang="en-US" altLang="zh-CN" dirty="0" smtClean="0"/>
              <a:t>4</a:t>
            </a:r>
            <a:r>
              <a:rPr lang="zh-CN" altLang="en-US" dirty="0" smtClean="0"/>
              <a:t>、合并</a:t>
            </a:r>
            <a:endParaRPr lang="en-US" altLang="zh-CN" dirty="0" smtClean="0"/>
          </a:p>
          <a:p>
            <a:pPr>
              <a:buNone/>
            </a:pPr>
            <a:r>
              <a:rPr lang="en-US" altLang="zh-CN" dirty="0" smtClean="0"/>
              <a:t>5</a:t>
            </a:r>
            <a:r>
              <a:rPr lang="zh-CN" altLang="en-US" dirty="0" smtClean="0"/>
              <a:t>、分立</a:t>
            </a:r>
            <a:endParaRPr lang="en-US" altLang="zh-CN" dirty="0" smtClean="0"/>
          </a:p>
          <a:p>
            <a:pPr>
              <a:buNone/>
            </a:pPr>
            <a:r>
              <a:rPr lang="en-US" altLang="zh-CN" dirty="0" smtClean="0"/>
              <a:t>6</a:t>
            </a:r>
            <a:r>
              <a:rPr lang="zh-CN" altLang="en-US" dirty="0" smtClean="0"/>
              <a:t>、企业法律形式的改变</a:t>
            </a:r>
          </a:p>
          <a:p>
            <a:endParaRPr lang="zh-CN" altLang="en-US" dirty="0"/>
          </a:p>
        </p:txBody>
      </p:sp>
      <p:sp>
        <p:nvSpPr>
          <p:cNvPr id="3" name="标题 2"/>
          <p:cNvSpPr>
            <a:spLocks noGrp="1"/>
          </p:cNvSpPr>
          <p:nvPr>
            <p:ph type="title"/>
          </p:nvPr>
        </p:nvSpPr>
        <p:spPr/>
        <p:txBody>
          <a:bodyPr/>
          <a:lstStyle/>
          <a:p>
            <a:r>
              <a:rPr lang="zh-CN" altLang="en-US" dirty="0" smtClean="0"/>
              <a:t>重组类型：</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r>
              <a:rPr lang="en-US" altLang="zh-CN" dirty="0" smtClean="0"/>
              <a:t>2011</a:t>
            </a:r>
            <a:r>
              <a:rPr lang="zh-CN" altLang="en-US" dirty="0" smtClean="0"/>
              <a:t>年</a:t>
            </a:r>
            <a:r>
              <a:rPr lang="en-US" altLang="zh-CN" dirty="0" smtClean="0"/>
              <a:t>13</a:t>
            </a:r>
            <a:r>
              <a:rPr lang="zh-CN" altLang="en-US" dirty="0" smtClean="0"/>
              <a:t>、</a:t>
            </a:r>
            <a:r>
              <a:rPr lang="en-US" altLang="zh-CN" dirty="0" smtClean="0"/>
              <a:t>51</a:t>
            </a:r>
            <a:r>
              <a:rPr lang="zh-CN" altLang="en-US" dirty="0" smtClean="0"/>
              <a:t>号公告：</a:t>
            </a:r>
            <a:endParaRPr lang="en-US" altLang="zh-CN" dirty="0" smtClean="0"/>
          </a:p>
          <a:p>
            <a:r>
              <a:rPr lang="zh-CN" altLang="en-US" dirty="0" smtClean="0"/>
              <a:t>未进行明确定义？</a:t>
            </a:r>
            <a:endParaRPr lang="en-US" altLang="zh-CN" dirty="0" smtClean="0"/>
          </a:p>
          <a:p>
            <a:r>
              <a:rPr lang="zh-CN" altLang="en-US" dirty="0" smtClean="0"/>
              <a:t>查找相关资产重组定义：</a:t>
            </a:r>
            <a:r>
              <a:rPr lang="en-US" altLang="zh-CN" dirty="0" smtClean="0"/>
              <a:t>《</a:t>
            </a:r>
            <a:r>
              <a:rPr lang="en-US" dirty="0" err="1" smtClean="0">
                <a:hlinkClick r:id="rId2"/>
              </a:rPr>
              <a:t>上市公司重大资产重组管理办法</a:t>
            </a:r>
            <a:r>
              <a:rPr lang="en-US" altLang="zh-CN" dirty="0" smtClean="0"/>
              <a:t>》</a:t>
            </a:r>
          </a:p>
          <a:p>
            <a:r>
              <a:rPr lang="zh-CN" altLang="en-US" dirty="0" smtClean="0"/>
              <a:t>第二条：</a:t>
            </a:r>
            <a:r>
              <a:rPr lang="en-US" dirty="0" err="1" smtClean="0">
                <a:hlinkClick r:id="rId3"/>
              </a:rPr>
              <a:t>上市公司</a:t>
            </a:r>
            <a:r>
              <a:rPr lang="zh-CN" altLang="en-US" dirty="0" smtClean="0"/>
              <a:t>及其控股或者控制的公司在日常经营活动之外购买、出售</a:t>
            </a:r>
            <a:r>
              <a:rPr lang="en-US" dirty="0" err="1" smtClean="0">
                <a:hlinkClick r:id="rId4"/>
              </a:rPr>
              <a:t>资产</a:t>
            </a:r>
            <a:r>
              <a:rPr lang="zh-CN" altLang="en-US" dirty="0" smtClean="0"/>
              <a:t>或者通过其他</a:t>
            </a:r>
            <a:r>
              <a:rPr lang="en-US" dirty="0" err="1" smtClean="0">
                <a:hlinkClick r:id="rId5"/>
              </a:rPr>
              <a:t>方式</a:t>
            </a:r>
            <a:r>
              <a:rPr lang="zh-CN" altLang="en-US" dirty="0" smtClean="0"/>
              <a:t>进行资产交易达到规定的比例，导致上市公司的主营业务、资产、收入发生重大变化的资产</a:t>
            </a:r>
            <a:r>
              <a:rPr lang="en-US" dirty="0" err="1" smtClean="0">
                <a:hlinkClick r:id="rId6"/>
              </a:rPr>
              <a:t>交易行为</a:t>
            </a:r>
            <a:r>
              <a:rPr lang="zh-CN" altLang="en-US" dirty="0" smtClean="0"/>
              <a:t>（以下简称重大</a:t>
            </a:r>
            <a:r>
              <a:rPr lang="en-US" dirty="0" err="1" smtClean="0">
                <a:hlinkClick r:id="rId4"/>
              </a:rPr>
              <a:t>资产</a:t>
            </a:r>
            <a:r>
              <a:rPr lang="zh-CN" altLang="en-US" dirty="0" smtClean="0"/>
              <a:t>重组）</a:t>
            </a:r>
            <a:endParaRPr lang="en-US" altLang="zh-CN" dirty="0" smtClean="0"/>
          </a:p>
          <a:p>
            <a:r>
              <a:rPr lang="zh-CN" altLang="en-US" dirty="0" smtClean="0"/>
              <a:t>总结：对企业日常经营活动之外的资产购入、出售、或其他交易方式皆为企业的资产重组</a:t>
            </a:r>
            <a:endParaRPr lang="zh-CN" altLang="en-US" dirty="0"/>
          </a:p>
        </p:txBody>
      </p:sp>
      <p:sp>
        <p:nvSpPr>
          <p:cNvPr id="3" name="标题 2"/>
          <p:cNvSpPr>
            <a:spLocks noGrp="1"/>
          </p:cNvSpPr>
          <p:nvPr>
            <p:ph type="title"/>
          </p:nvPr>
        </p:nvSpPr>
        <p:spPr/>
        <p:txBody>
          <a:bodyPr/>
          <a:lstStyle/>
          <a:p>
            <a:r>
              <a:rPr lang="zh-CN" altLang="en-US" dirty="0" smtClean="0"/>
              <a:t>企业资产重组：</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建议总局制定相关文件时一定要注重不同部门制定不同的规章时应尽可能用相同或趋同的概念以免同一项业务时出现不同的概念，从而出现歧义，出现同一报告中出现不同的表述。到底这一项业务是资产重组还是企业重组？</a:t>
            </a:r>
            <a:endParaRPr lang="zh-CN" altLang="en-US" dirty="0"/>
          </a:p>
        </p:txBody>
      </p:sp>
      <p:sp>
        <p:nvSpPr>
          <p:cNvPr id="3" name="标题 2"/>
          <p:cNvSpPr>
            <a:spLocks noGrp="1"/>
          </p:cNvSpPr>
          <p:nvPr>
            <p:ph type="title"/>
          </p:nvPr>
        </p:nvSpPr>
        <p:spPr/>
        <p:txBody>
          <a:bodyPr/>
          <a:lstStyle/>
          <a:p>
            <a:r>
              <a:rPr lang="zh-CN" altLang="en-US" dirty="0" smtClean="0"/>
              <a:t>企业重组</a:t>
            </a:r>
            <a:r>
              <a:rPr lang="en-US" altLang="zh-CN" dirty="0" smtClean="0"/>
              <a:t>=</a:t>
            </a:r>
            <a:r>
              <a:rPr lang="zh-CN" altLang="en-US" dirty="0" smtClean="0"/>
              <a:t>企业资产重组？</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59</a:t>
            </a:r>
            <a:r>
              <a:rPr lang="zh-CN" altLang="en-US" dirty="0" smtClean="0"/>
              <a:t>号文出台的背景是在经济危机的背景下出台的有关重组业务的推迟课税</a:t>
            </a:r>
            <a:endParaRPr lang="en-US" altLang="zh-CN" dirty="0" smtClean="0"/>
          </a:p>
          <a:p>
            <a:r>
              <a:rPr lang="zh-CN" altLang="en-US" dirty="0" smtClean="0"/>
              <a:t>分成应税重组 免税重组 税收优惠？</a:t>
            </a:r>
            <a:endParaRPr lang="en-US" altLang="zh-CN" dirty="0" smtClean="0"/>
          </a:p>
          <a:p>
            <a:endParaRPr lang="zh-CN" altLang="en-US" dirty="0"/>
          </a:p>
        </p:txBody>
      </p:sp>
      <p:sp>
        <p:nvSpPr>
          <p:cNvPr id="3" name="标题 2"/>
          <p:cNvSpPr>
            <a:spLocks noGrp="1"/>
          </p:cNvSpPr>
          <p:nvPr>
            <p:ph type="title"/>
          </p:nvPr>
        </p:nvSpPr>
        <p:spPr/>
        <p:txBody>
          <a:bodyPr>
            <a:normAutofit fontScale="90000"/>
          </a:bodyPr>
          <a:lstStyle/>
          <a:p>
            <a:r>
              <a:rPr lang="zh-CN" altLang="en-US" dirty="0" smtClean="0"/>
              <a:t>第二部分：结合</a:t>
            </a:r>
            <a:r>
              <a:rPr lang="en-US" altLang="zh-CN" dirty="0" smtClean="0"/>
              <a:t>59</a:t>
            </a:r>
            <a:r>
              <a:rPr lang="zh-CN" altLang="en-US" dirty="0" smtClean="0"/>
              <a:t>号文解读相关业务</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92500"/>
          </a:bodyPr>
          <a:lstStyle/>
          <a:p>
            <a:r>
              <a:rPr lang="zh-CN" altLang="en-US" dirty="0" smtClean="0"/>
              <a:t>债务重组是指债务人发生财务困难的情况下，债权人按照其与债务人达成的书面协议或者法院裁定书，就其债务人的债务作出让步的事项。</a:t>
            </a:r>
            <a:endParaRPr lang="en-US" altLang="zh-CN" dirty="0" smtClean="0"/>
          </a:p>
          <a:p>
            <a:r>
              <a:rPr lang="en-US" dirty="0" smtClean="0"/>
              <a:t>1.</a:t>
            </a:r>
            <a:r>
              <a:rPr lang="zh-CN" altLang="en-US" dirty="0" smtClean="0"/>
              <a:t>以非货币资产清偿债务，应当分解为转让相关非货币性资产、按非货币性资产公允价值清偿债务两项业务，确认相关资产的所得或损失。</a:t>
            </a:r>
          </a:p>
          <a:p>
            <a:r>
              <a:rPr lang="en-US" dirty="0" smtClean="0"/>
              <a:t>2.</a:t>
            </a:r>
            <a:r>
              <a:rPr lang="zh-CN" altLang="en-US" dirty="0" smtClean="0"/>
              <a:t>发生债权转股权的，应当分解为债务清偿和股权投资两项业务，确认有关债务清偿所得或损失。</a:t>
            </a:r>
          </a:p>
          <a:p>
            <a:r>
              <a:rPr lang="en-US" dirty="0" smtClean="0"/>
              <a:t>3.</a:t>
            </a:r>
            <a:r>
              <a:rPr lang="zh-CN" altLang="en-US" dirty="0" smtClean="0"/>
              <a:t>债务人应当按照支付的债务清偿额低于债务计税基础的差额，确认债务重组所得；债权人应当按照收到的债务清偿额低于债权计税基础的差额，确认债务重组损失。</a:t>
            </a:r>
          </a:p>
          <a:p>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一、债务重组：</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流转税：</a:t>
            </a:r>
            <a:endParaRPr lang="en-US" altLang="zh-CN" dirty="0" smtClean="0"/>
          </a:p>
          <a:p>
            <a:r>
              <a:rPr lang="zh-CN" altLang="en-US" dirty="0" smtClean="0"/>
              <a:t>增值税按公允价值计提销项税</a:t>
            </a:r>
            <a:endParaRPr lang="en-US" altLang="zh-CN" dirty="0" smtClean="0"/>
          </a:p>
          <a:p>
            <a:r>
              <a:rPr lang="zh-CN" altLang="en-US" dirty="0" smtClean="0"/>
              <a:t>营业税按公允价值计提</a:t>
            </a:r>
            <a:endParaRPr lang="en-US" altLang="zh-CN" dirty="0" smtClean="0"/>
          </a:p>
          <a:p>
            <a:r>
              <a:rPr lang="zh-CN" altLang="en-US" dirty="0" smtClean="0"/>
              <a:t>财产税：</a:t>
            </a:r>
            <a:endParaRPr lang="en-US" altLang="zh-CN" dirty="0" smtClean="0"/>
          </a:p>
          <a:p>
            <a:r>
              <a:rPr lang="zh-CN" altLang="en-US" dirty="0" smtClean="0"/>
              <a:t>土地增值税按公允价值清算</a:t>
            </a:r>
            <a:endParaRPr lang="en-US" altLang="zh-CN" dirty="0" smtClean="0"/>
          </a:p>
          <a:p>
            <a:r>
              <a:rPr lang="zh-CN" altLang="en-US" dirty="0" smtClean="0"/>
              <a:t>企业所得税：</a:t>
            </a:r>
            <a:endParaRPr lang="en-US" altLang="zh-CN" dirty="0" smtClean="0"/>
          </a:p>
          <a:p>
            <a:r>
              <a:rPr lang="zh-CN" altLang="en-US" dirty="0" smtClean="0"/>
              <a:t>按公允价值销售收入或财产转让收入</a:t>
            </a:r>
            <a:endParaRPr lang="en-US" altLang="zh-CN" dirty="0" smtClean="0"/>
          </a:p>
          <a:p>
            <a:r>
              <a:rPr lang="zh-CN" altLang="en-US" dirty="0" smtClean="0"/>
              <a:t>按公允价值和债务计税基础差作为重组收入</a:t>
            </a:r>
            <a:endParaRPr lang="en-US" altLang="zh-CN" dirty="0" smtClean="0"/>
          </a:p>
          <a:p>
            <a:endParaRPr lang="zh-CN" altLang="en-US" dirty="0"/>
          </a:p>
        </p:txBody>
      </p:sp>
      <p:sp>
        <p:nvSpPr>
          <p:cNvPr id="3" name="标题 2"/>
          <p:cNvSpPr>
            <a:spLocks noGrp="1"/>
          </p:cNvSpPr>
          <p:nvPr>
            <p:ph type="title"/>
          </p:nvPr>
        </p:nvSpPr>
        <p:spPr/>
        <p:txBody>
          <a:bodyPr/>
          <a:lstStyle/>
          <a:p>
            <a:r>
              <a:rPr lang="en-US" altLang="zh-CN" dirty="0" smtClean="0"/>
              <a:t>1</a:t>
            </a:r>
            <a:r>
              <a:rPr lang="zh-CN" altLang="en-US" dirty="0" smtClean="0"/>
              <a:t>、以非货币性资产清偿债务</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甲公司欠乙公司购货款</a:t>
            </a:r>
            <a:r>
              <a:rPr lang="en-US" altLang="zh-CN" dirty="0" smtClean="0"/>
              <a:t>4</a:t>
            </a:r>
            <a:r>
              <a:rPr lang="en-US" dirty="0" smtClean="0"/>
              <a:t>50 000</a:t>
            </a:r>
            <a:r>
              <a:rPr lang="zh-CN" altLang="en-US" dirty="0" smtClean="0"/>
              <a:t>元。由于甲公司财务发生困难，短期内不能支付已于</a:t>
            </a:r>
            <a:r>
              <a:rPr lang="en-US" dirty="0" smtClean="0"/>
              <a:t>20</a:t>
            </a:r>
            <a:r>
              <a:rPr lang="en-US" altLang="zh-CN" dirty="0" smtClean="0"/>
              <a:t>×</a:t>
            </a:r>
            <a:r>
              <a:rPr lang="en-US" dirty="0" smtClean="0"/>
              <a:t>8</a:t>
            </a:r>
            <a:r>
              <a:rPr lang="zh-CN" altLang="en-US" dirty="0" smtClean="0"/>
              <a:t>年</a:t>
            </a:r>
            <a:r>
              <a:rPr lang="en-US" dirty="0" smtClean="0"/>
              <a:t>5</a:t>
            </a:r>
            <a:r>
              <a:rPr lang="zh-CN" altLang="en-US" dirty="0" smtClean="0"/>
              <a:t>月</a:t>
            </a:r>
            <a:r>
              <a:rPr lang="en-US" dirty="0" smtClean="0"/>
              <a:t>1 </a:t>
            </a:r>
            <a:r>
              <a:rPr lang="zh-CN" altLang="en-US" dirty="0" smtClean="0"/>
              <a:t>日到期的货款。</a:t>
            </a:r>
            <a:r>
              <a:rPr lang="en-US" dirty="0" smtClean="0"/>
              <a:t>20</a:t>
            </a:r>
            <a:r>
              <a:rPr lang="en-US" altLang="zh-CN" dirty="0" smtClean="0"/>
              <a:t>×</a:t>
            </a:r>
            <a:r>
              <a:rPr lang="en-US" dirty="0" smtClean="0"/>
              <a:t>8</a:t>
            </a:r>
            <a:r>
              <a:rPr lang="zh-CN" altLang="en-US" dirty="0" smtClean="0"/>
              <a:t>年</a:t>
            </a:r>
            <a:r>
              <a:rPr lang="en-US" dirty="0" smtClean="0"/>
              <a:t>7</a:t>
            </a:r>
            <a:r>
              <a:rPr lang="zh-CN" altLang="en-US" dirty="0" smtClean="0"/>
              <a:t>月</a:t>
            </a:r>
            <a:r>
              <a:rPr lang="en-US" dirty="0" smtClean="0"/>
              <a:t>1</a:t>
            </a:r>
            <a:r>
              <a:rPr lang="zh-CN" altLang="en-US" dirty="0" smtClean="0"/>
              <a:t>日，经双方协商，乙公司同意甲公司以其生产的产品偿还债务。该产品的公允价值为</a:t>
            </a:r>
            <a:r>
              <a:rPr lang="en-US" altLang="zh-CN" dirty="0" smtClean="0"/>
              <a:t>3</a:t>
            </a:r>
            <a:r>
              <a:rPr lang="en-US" dirty="0" smtClean="0"/>
              <a:t>00 000</a:t>
            </a:r>
            <a:r>
              <a:rPr lang="zh-CN" altLang="en-US" dirty="0" smtClean="0"/>
              <a:t>元，实际成本为</a:t>
            </a:r>
            <a:r>
              <a:rPr lang="en-US" dirty="0" smtClean="0"/>
              <a:t>1</a:t>
            </a:r>
            <a:r>
              <a:rPr lang="en-US" altLang="zh-CN" dirty="0" smtClean="0"/>
              <a:t>8</a:t>
            </a:r>
            <a:r>
              <a:rPr lang="en-US" dirty="0" smtClean="0"/>
              <a:t>0 000</a:t>
            </a:r>
            <a:r>
              <a:rPr lang="zh-CN" altLang="en-US" dirty="0" smtClean="0"/>
              <a:t>元。甲公司为增值税一般纳税人，适用的增值税税率为</a:t>
            </a:r>
            <a:r>
              <a:rPr lang="en-US" dirty="0" smtClean="0"/>
              <a:t>17</a:t>
            </a:r>
            <a:r>
              <a:rPr lang="zh-CN" altLang="en-US" dirty="0" smtClean="0"/>
              <a:t>％。乙公司于</a:t>
            </a:r>
            <a:r>
              <a:rPr lang="en-US" dirty="0" smtClean="0"/>
              <a:t>20</a:t>
            </a:r>
            <a:r>
              <a:rPr lang="en-US" altLang="zh-CN" dirty="0" smtClean="0"/>
              <a:t>×</a:t>
            </a:r>
            <a:r>
              <a:rPr lang="en-US" dirty="0" smtClean="0"/>
              <a:t>7</a:t>
            </a:r>
            <a:r>
              <a:rPr lang="zh-CN" altLang="en-US" dirty="0" smtClean="0"/>
              <a:t>年</a:t>
            </a:r>
            <a:r>
              <a:rPr lang="en-US" dirty="0" smtClean="0"/>
              <a:t>8</a:t>
            </a:r>
            <a:r>
              <a:rPr lang="zh-CN" altLang="en-US" dirty="0" smtClean="0"/>
              <a:t>月</a:t>
            </a:r>
            <a:r>
              <a:rPr lang="en-US" dirty="0" smtClean="0"/>
              <a:t>1</a:t>
            </a:r>
            <a:r>
              <a:rPr lang="zh-CN" altLang="en-US" dirty="0" smtClean="0"/>
              <a:t>日收到甲公司抵债的产品，并作为库存商品入库。</a:t>
            </a:r>
          </a:p>
          <a:p>
            <a:endParaRPr lang="zh-CN" altLang="en-US" dirty="0"/>
          </a:p>
        </p:txBody>
      </p:sp>
      <p:sp>
        <p:nvSpPr>
          <p:cNvPr id="3" name="标题 2"/>
          <p:cNvSpPr>
            <a:spLocks noGrp="1"/>
          </p:cNvSpPr>
          <p:nvPr>
            <p:ph type="title"/>
          </p:nvPr>
        </p:nvSpPr>
        <p:spPr/>
        <p:txBody>
          <a:bodyPr>
            <a:normAutofit fontScale="90000"/>
          </a:bodyPr>
          <a:lstStyle/>
          <a:p>
            <a:r>
              <a:rPr lang="zh-CN" altLang="en-US" dirty="0" smtClean="0"/>
              <a:t>非货币资产清偿债务企业所得税处理：</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62500" lnSpcReduction="20000"/>
          </a:bodyPr>
          <a:lstStyle/>
          <a:p>
            <a:pPr>
              <a:buNone/>
            </a:pPr>
            <a:endParaRPr lang="zh-CN" altLang="en-US" dirty="0" smtClean="0"/>
          </a:p>
          <a:p>
            <a:r>
              <a:rPr lang="zh-CN" altLang="en-US" dirty="0" smtClean="0"/>
              <a:t>　　①计算债务重组利得：</a:t>
            </a:r>
          </a:p>
          <a:p>
            <a:r>
              <a:rPr lang="zh-CN" altLang="en-US" dirty="0" smtClean="0"/>
              <a:t>　　应付账款的账面余额（同计税基础一致）</a:t>
            </a:r>
            <a:r>
              <a:rPr lang="en-US" dirty="0" smtClean="0"/>
              <a:t>         </a:t>
            </a:r>
            <a:r>
              <a:rPr lang="en-US" altLang="zh-CN" dirty="0" smtClean="0"/>
              <a:t>4</a:t>
            </a:r>
            <a:r>
              <a:rPr lang="en-US" dirty="0" smtClean="0"/>
              <a:t>50 000</a:t>
            </a:r>
            <a:endParaRPr lang="zh-CN" altLang="en-US" dirty="0" smtClean="0"/>
          </a:p>
          <a:p>
            <a:r>
              <a:rPr lang="zh-CN" altLang="en-US" dirty="0" smtClean="0"/>
              <a:t>　　减：所转让产品的公允价值</a:t>
            </a:r>
            <a:r>
              <a:rPr lang="en-US" dirty="0" smtClean="0"/>
              <a:t>                        </a:t>
            </a:r>
            <a:r>
              <a:rPr lang="en-US" altLang="zh-CN" dirty="0" smtClean="0"/>
              <a:t>3</a:t>
            </a:r>
            <a:r>
              <a:rPr lang="en-US" dirty="0" smtClean="0"/>
              <a:t>00 000</a:t>
            </a:r>
            <a:endParaRPr lang="zh-CN" altLang="en-US" dirty="0" smtClean="0"/>
          </a:p>
          <a:p>
            <a:r>
              <a:rPr lang="zh-CN" altLang="en-US" dirty="0" smtClean="0"/>
              <a:t>　　增值税销项税额（</a:t>
            </a:r>
            <a:r>
              <a:rPr lang="en-US" altLang="zh-CN" dirty="0" smtClean="0"/>
              <a:t>3</a:t>
            </a:r>
            <a:r>
              <a:rPr lang="en-US" dirty="0" smtClean="0"/>
              <a:t>00 000</a:t>
            </a:r>
            <a:r>
              <a:rPr lang="en-US" altLang="zh-CN" dirty="0" smtClean="0"/>
              <a:t>×</a:t>
            </a:r>
            <a:r>
              <a:rPr lang="en-US" dirty="0" smtClean="0"/>
              <a:t>17</a:t>
            </a:r>
            <a:r>
              <a:rPr lang="zh-CN" altLang="en-US" dirty="0" smtClean="0"/>
              <a:t>％）</a:t>
            </a:r>
            <a:r>
              <a:rPr lang="en-US" dirty="0" smtClean="0"/>
              <a:t>              </a:t>
            </a:r>
            <a:r>
              <a:rPr lang="en-US" altLang="zh-CN" dirty="0" smtClean="0"/>
              <a:t>51</a:t>
            </a:r>
            <a:r>
              <a:rPr lang="en-US" dirty="0" smtClean="0"/>
              <a:t>000</a:t>
            </a:r>
            <a:endParaRPr lang="zh-CN" altLang="en-US" dirty="0" smtClean="0"/>
          </a:p>
          <a:p>
            <a:r>
              <a:rPr lang="zh-CN" altLang="en-US" dirty="0" smtClean="0"/>
              <a:t>　　债务重组利得</a:t>
            </a:r>
            <a:r>
              <a:rPr lang="en-US" dirty="0" smtClean="0"/>
              <a:t>                               116 000</a:t>
            </a:r>
            <a:endParaRPr lang="zh-CN" altLang="en-US" dirty="0" smtClean="0"/>
          </a:p>
          <a:p>
            <a:r>
              <a:rPr lang="zh-CN" altLang="en-US" dirty="0" smtClean="0"/>
              <a:t>　　该债务重组利得填于企业所得税年度纳税申报表附表一第</a:t>
            </a:r>
            <a:r>
              <a:rPr lang="en-US" dirty="0" smtClean="0"/>
              <a:t>23</a:t>
            </a:r>
            <a:r>
              <a:rPr lang="zh-CN" altLang="en-US" dirty="0" smtClean="0"/>
              <a:t>行。</a:t>
            </a:r>
          </a:p>
          <a:p>
            <a:r>
              <a:rPr lang="zh-CN" altLang="en-US" dirty="0" smtClean="0"/>
              <a:t>　　②应作会计分录：</a:t>
            </a:r>
          </a:p>
          <a:p>
            <a:r>
              <a:rPr lang="zh-CN" altLang="en-US" dirty="0" smtClean="0"/>
              <a:t>　　借：应付账款</a:t>
            </a:r>
            <a:r>
              <a:rPr lang="en-US" dirty="0" smtClean="0"/>
              <a:t>                                 </a:t>
            </a:r>
            <a:r>
              <a:rPr lang="en-US" altLang="zh-CN" dirty="0" smtClean="0"/>
              <a:t>4</a:t>
            </a:r>
            <a:r>
              <a:rPr lang="en-US" dirty="0" smtClean="0"/>
              <a:t>50 000</a:t>
            </a:r>
            <a:endParaRPr lang="zh-CN" altLang="en-US" dirty="0" smtClean="0"/>
          </a:p>
          <a:p>
            <a:r>
              <a:rPr lang="zh-CN" altLang="en-US" dirty="0" smtClean="0"/>
              <a:t>　　　　贷：主营业务收入</a:t>
            </a:r>
            <a:r>
              <a:rPr lang="en-US" dirty="0" smtClean="0"/>
              <a:t>                             </a:t>
            </a:r>
            <a:r>
              <a:rPr lang="en-US" altLang="zh-CN" dirty="0" smtClean="0"/>
              <a:t>3</a:t>
            </a:r>
            <a:r>
              <a:rPr lang="en-US" dirty="0" smtClean="0"/>
              <a:t>00 000</a:t>
            </a:r>
            <a:endParaRPr lang="zh-CN" altLang="en-US" dirty="0" smtClean="0"/>
          </a:p>
          <a:p>
            <a:r>
              <a:rPr lang="zh-CN" altLang="en-US" dirty="0" smtClean="0"/>
              <a:t>　　　　　　应交税费</a:t>
            </a:r>
            <a:r>
              <a:rPr lang="en-US" altLang="zh-CN" dirty="0" smtClean="0"/>
              <a:t>——</a:t>
            </a:r>
            <a:r>
              <a:rPr lang="zh-CN" altLang="en-US" dirty="0" smtClean="0"/>
              <a:t>应交增值税（销项税额）</a:t>
            </a:r>
            <a:r>
              <a:rPr lang="en-US" dirty="0" smtClean="0"/>
              <a:t>        </a:t>
            </a:r>
            <a:r>
              <a:rPr lang="en-US" altLang="zh-CN" dirty="0" smtClean="0"/>
              <a:t>51</a:t>
            </a:r>
            <a:r>
              <a:rPr lang="en-US" dirty="0" smtClean="0"/>
              <a:t> 000</a:t>
            </a:r>
            <a:endParaRPr lang="zh-CN" altLang="en-US" dirty="0" smtClean="0"/>
          </a:p>
          <a:p>
            <a:r>
              <a:rPr lang="zh-CN" altLang="en-US" dirty="0" smtClean="0"/>
              <a:t>　　　　　　营业外收入</a:t>
            </a:r>
            <a:r>
              <a:rPr lang="en-US" altLang="zh-CN" dirty="0" smtClean="0"/>
              <a:t>——</a:t>
            </a:r>
            <a:r>
              <a:rPr lang="zh-CN" altLang="en-US" dirty="0" smtClean="0"/>
              <a:t>债务重组利得</a:t>
            </a:r>
            <a:r>
              <a:rPr lang="en-US" dirty="0" smtClean="0"/>
              <a:t>               </a:t>
            </a:r>
            <a:r>
              <a:rPr lang="en-US" altLang="zh-CN" dirty="0" smtClean="0"/>
              <a:t>99</a:t>
            </a:r>
            <a:r>
              <a:rPr lang="en-US" dirty="0" smtClean="0"/>
              <a:t> 000</a:t>
            </a:r>
            <a:endParaRPr lang="zh-CN" altLang="en-US" dirty="0" smtClean="0"/>
          </a:p>
          <a:p>
            <a:r>
              <a:rPr lang="zh-CN" altLang="en-US" dirty="0" smtClean="0"/>
              <a:t>　　借：主营业务成本</a:t>
            </a:r>
            <a:r>
              <a:rPr lang="en-US" dirty="0" smtClean="0"/>
              <a:t>                             1</a:t>
            </a:r>
            <a:r>
              <a:rPr lang="en-US" altLang="zh-CN" dirty="0" smtClean="0"/>
              <a:t>8</a:t>
            </a:r>
            <a:r>
              <a:rPr lang="en-US" dirty="0" smtClean="0"/>
              <a:t>0 000</a:t>
            </a:r>
            <a:endParaRPr lang="zh-CN" altLang="en-US" dirty="0" smtClean="0"/>
          </a:p>
          <a:p>
            <a:r>
              <a:rPr lang="zh-CN" altLang="en-US" dirty="0" smtClean="0"/>
              <a:t>　　　　贷：库存商品</a:t>
            </a:r>
            <a:r>
              <a:rPr lang="en-US" dirty="0" smtClean="0"/>
              <a:t>                                 1</a:t>
            </a:r>
            <a:r>
              <a:rPr lang="en-US" altLang="zh-CN" dirty="0" smtClean="0"/>
              <a:t>8</a:t>
            </a:r>
            <a:r>
              <a:rPr lang="en-US" dirty="0" smtClean="0"/>
              <a:t>0 000</a:t>
            </a:r>
            <a:endParaRPr lang="zh-CN" altLang="en-US" dirty="0" smtClean="0"/>
          </a:p>
          <a:p>
            <a:r>
              <a:rPr lang="zh-CN" altLang="en-US" dirty="0" smtClean="0"/>
              <a:t>　　③因该重组事项应确认应纳税所得额：</a:t>
            </a:r>
            <a:r>
              <a:rPr lang="en-US" altLang="zh-CN" dirty="0" smtClean="0"/>
              <a:t>3</a:t>
            </a:r>
            <a:r>
              <a:rPr lang="en-US" dirty="0" smtClean="0"/>
              <a:t>00000</a:t>
            </a:r>
            <a:r>
              <a:rPr lang="en-US" altLang="zh-CN" dirty="0" smtClean="0"/>
              <a:t>—</a:t>
            </a:r>
            <a:r>
              <a:rPr lang="en-US" dirty="0" smtClean="0"/>
              <a:t>1</a:t>
            </a:r>
            <a:r>
              <a:rPr lang="en-US" altLang="zh-CN" dirty="0" smtClean="0"/>
              <a:t>8</a:t>
            </a:r>
            <a:r>
              <a:rPr lang="en-US" dirty="0" smtClean="0"/>
              <a:t>0000+</a:t>
            </a:r>
            <a:r>
              <a:rPr lang="en-US" altLang="zh-CN" dirty="0" smtClean="0"/>
              <a:t>99</a:t>
            </a:r>
            <a:r>
              <a:rPr lang="en-US" dirty="0" smtClean="0"/>
              <a:t>000=</a:t>
            </a:r>
            <a:r>
              <a:rPr lang="en-US" altLang="zh-CN" dirty="0" smtClean="0"/>
              <a:t>219000</a:t>
            </a:r>
            <a:endParaRPr lang="zh-CN" altLang="en-US" dirty="0" smtClean="0"/>
          </a:p>
          <a:p>
            <a:r>
              <a:rPr lang="zh-CN" altLang="en-US" dirty="0" smtClean="0"/>
              <a:t>　　应纳所得税：</a:t>
            </a:r>
            <a:r>
              <a:rPr lang="en-US" altLang="zh-CN" dirty="0" smtClean="0"/>
              <a:t>219</a:t>
            </a:r>
            <a:r>
              <a:rPr lang="en-US" dirty="0" smtClean="0"/>
              <a:t>000</a:t>
            </a:r>
            <a:r>
              <a:rPr lang="en-US" altLang="zh-CN" dirty="0" smtClean="0"/>
              <a:t>×</a:t>
            </a:r>
            <a:r>
              <a:rPr lang="en-US" dirty="0" smtClean="0"/>
              <a:t>25%=</a:t>
            </a:r>
            <a:r>
              <a:rPr lang="en-US" altLang="zh-CN" dirty="0" smtClean="0"/>
              <a:t>54750</a:t>
            </a:r>
            <a:endParaRPr lang="zh-CN" altLang="en-US" dirty="0" smtClean="0"/>
          </a:p>
          <a:p>
            <a:endParaRPr lang="zh-CN" altLang="en-US" dirty="0"/>
          </a:p>
        </p:txBody>
      </p:sp>
      <p:sp>
        <p:nvSpPr>
          <p:cNvPr id="3" name="标题 2"/>
          <p:cNvSpPr>
            <a:spLocks noGrp="1"/>
          </p:cNvSpPr>
          <p:nvPr>
            <p:ph type="title"/>
          </p:nvPr>
        </p:nvSpPr>
        <p:spPr/>
        <p:txBody>
          <a:bodyPr/>
          <a:lstStyle/>
          <a:p>
            <a:r>
              <a:rPr lang="zh-CN" altLang="en-US" dirty="0" smtClean="0"/>
              <a:t>例子：</a:t>
            </a:r>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企业债务重组确认的应纳税所得额占该企业当年应纳税所得额</a:t>
            </a:r>
            <a:r>
              <a:rPr lang="en-US" dirty="0" smtClean="0"/>
              <a:t>50%</a:t>
            </a:r>
            <a:r>
              <a:rPr lang="zh-CN" altLang="en-US" dirty="0" smtClean="0"/>
              <a:t>以上，可以在</a:t>
            </a:r>
            <a:r>
              <a:rPr lang="en-US" dirty="0" smtClean="0"/>
              <a:t>5</a:t>
            </a:r>
            <a:r>
              <a:rPr lang="zh-CN" altLang="en-US" dirty="0" smtClean="0"/>
              <a:t>个纳税年度的期间内，均匀计入各年度的应纳税所得额。（企业所得税特殊性税务处理原则）</a:t>
            </a:r>
            <a:endParaRPr lang="en-US" altLang="zh-CN" dirty="0" smtClean="0"/>
          </a:p>
          <a:p>
            <a:r>
              <a:rPr lang="zh-CN" altLang="en-US" dirty="0" smtClean="0"/>
              <a:t>一般性税务处理原则就在当期申报纳税</a:t>
            </a:r>
          </a:p>
          <a:p>
            <a:endParaRPr lang="zh-CN" altLang="en-US" dirty="0"/>
          </a:p>
        </p:txBody>
      </p:sp>
      <p:sp>
        <p:nvSpPr>
          <p:cNvPr id="3" name="标题 2"/>
          <p:cNvSpPr>
            <a:spLocks noGrp="1"/>
          </p:cNvSpPr>
          <p:nvPr>
            <p:ph type="title"/>
          </p:nvPr>
        </p:nvSpPr>
        <p:spPr/>
        <p:txBody>
          <a:bodyPr/>
          <a:lstStyle/>
          <a:p>
            <a:r>
              <a:rPr lang="zh-CN" altLang="en-US" dirty="0" smtClean="0"/>
              <a:t>结果：</a:t>
            </a:r>
            <a:endParaRPr lang="zh-CN" alt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不牵扯流转税</a:t>
            </a:r>
            <a:endParaRPr lang="en-US" altLang="zh-CN" dirty="0" smtClean="0"/>
          </a:p>
          <a:p>
            <a:r>
              <a:rPr lang="zh-CN" altLang="en-US" dirty="0" smtClean="0"/>
              <a:t>企业所得税处理相对简单</a:t>
            </a:r>
            <a:endParaRPr lang="zh-CN" altLang="en-US" dirty="0"/>
          </a:p>
        </p:txBody>
      </p:sp>
      <p:sp>
        <p:nvSpPr>
          <p:cNvPr id="3" name="标题 2"/>
          <p:cNvSpPr>
            <a:spLocks noGrp="1"/>
          </p:cNvSpPr>
          <p:nvPr>
            <p:ph type="title"/>
          </p:nvPr>
        </p:nvSpPr>
        <p:spPr/>
        <p:txBody>
          <a:bodyPr/>
          <a:lstStyle/>
          <a:p>
            <a:r>
              <a:rPr lang="zh-CN" altLang="en-US" dirty="0" smtClean="0"/>
              <a:t>债转股：</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企业经营目标？</a:t>
            </a:r>
            <a:endParaRPr lang="en-US" altLang="zh-CN" dirty="0" smtClean="0"/>
          </a:p>
          <a:p>
            <a:r>
              <a:rPr lang="zh-CN" altLang="en-US" dirty="0" smtClean="0"/>
              <a:t>企业构成要素有哪些？</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第一部分：认识企业重组：</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如果是不动产可能会涉及到营业税，及土地增值税</a:t>
            </a:r>
            <a:endParaRPr lang="zh-CN" altLang="en-US" dirty="0"/>
          </a:p>
        </p:txBody>
      </p:sp>
      <p:sp>
        <p:nvSpPr>
          <p:cNvPr id="3" name="标题 2"/>
          <p:cNvSpPr>
            <a:spLocks noGrp="1"/>
          </p:cNvSpPr>
          <p:nvPr>
            <p:ph type="title"/>
          </p:nvPr>
        </p:nvSpPr>
        <p:spPr/>
        <p:txBody>
          <a:bodyPr/>
          <a:lstStyle/>
          <a:p>
            <a:r>
              <a:rPr lang="zh-CN" altLang="en-US" dirty="0" smtClean="0"/>
              <a:t>以低于债务计税基础偿还债务</a:t>
            </a:r>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是指一家企业（以下称为收购企业）购买另一家企业（以下称为被收购企业）的股权，以实现对被收购企业控制的交易。收购企业支付对价的形式包括股权支付、非股权支付或两者的组合。</a:t>
            </a:r>
          </a:p>
          <a:p>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二、股权收购：</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收购方   转让方      被收购企业</a:t>
            </a:r>
            <a:endParaRPr lang="en-US" altLang="zh-CN" dirty="0" smtClean="0"/>
          </a:p>
          <a:p>
            <a:endParaRPr lang="en-US" altLang="zh-CN" dirty="0" smtClean="0"/>
          </a:p>
          <a:p>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股权收购当事方：</a:t>
            </a:r>
            <a:endParaRPr lang="zh-CN" altLang="en-US" dirty="0"/>
          </a:p>
        </p:txBody>
      </p:sp>
      <p:sp>
        <p:nvSpPr>
          <p:cNvPr id="4" name="流程图: 顺序访问存储器 3"/>
          <p:cNvSpPr/>
          <p:nvPr/>
        </p:nvSpPr>
        <p:spPr>
          <a:xfrm>
            <a:off x="1714480" y="2857496"/>
            <a:ext cx="1000132" cy="1357322"/>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收购方</a:t>
            </a:r>
            <a:r>
              <a:rPr lang="en-US" altLang="zh-CN" dirty="0" smtClean="0"/>
              <a:t>A</a:t>
            </a:r>
            <a:endParaRPr lang="zh-CN" altLang="en-US" dirty="0"/>
          </a:p>
        </p:txBody>
      </p:sp>
      <p:sp>
        <p:nvSpPr>
          <p:cNvPr id="5" name="流程图: 显示 4"/>
          <p:cNvSpPr/>
          <p:nvPr/>
        </p:nvSpPr>
        <p:spPr>
          <a:xfrm>
            <a:off x="2857488" y="4286256"/>
            <a:ext cx="1414466" cy="1041276"/>
          </a:xfrm>
          <a:prstGeom prst="flowChartDisp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被收购企业</a:t>
            </a:r>
            <a:endParaRPr lang="zh-CN" altLang="en-US" dirty="0"/>
          </a:p>
        </p:txBody>
      </p:sp>
      <p:sp>
        <p:nvSpPr>
          <p:cNvPr id="7" name="椭圆形标注 6"/>
          <p:cNvSpPr/>
          <p:nvPr/>
        </p:nvSpPr>
        <p:spPr>
          <a:xfrm>
            <a:off x="4214810" y="3071810"/>
            <a:ext cx="1700218" cy="100013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被收购企业股东</a:t>
            </a:r>
            <a:r>
              <a:rPr lang="en-US" altLang="zh-CN" dirty="0" smtClean="0"/>
              <a:t>B.C</a:t>
            </a:r>
            <a:endParaRPr lang="zh-CN" altLang="en-US" dirty="0"/>
          </a:p>
        </p:txBody>
      </p:sp>
      <p:cxnSp>
        <p:nvCxnSpPr>
          <p:cNvPr id="9" name="直接箭头连接符 8"/>
          <p:cNvCxnSpPr/>
          <p:nvPr/>
        </p:nvCxnSpPr>
        <p:spPr>
          <a:xfrm>
            <a:off x="2928926" y="3214686"/>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7" idx="2"/>
          </p:cNvCxnSpPr>
          <p:nvPr/>
        </p:nvCxnSpPr>
        <p:spPr>
          <a:xfrm rot="10800000">
            <a:off x="3000364" y="3571876"/>
            <a:ext cx="121444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企业所得税</a:t>
            </a:r>
            <a:endParaRPr lang="en-US" altLang="zh-CN" dirty="0" smtClean="0"/>
          </a:p>
          <a:p>
            <a:r>
              <a:rPr lang="zh-CN" altLang="en-US" dirty="0" smtClean="0"/>
              <a:t>个人所得税</a:t>
            </a:r>
            <a:endParaRPr lang="en-US" altLang="zh-CN" dirty="0" smtClean="0"/>
          </a:p>
          <a:p>
            <a:r>
              <a:rPr lang="zh-CN" altLang="en-US" dirty="0" smtClean="0"/>
              <a:t>土地增值税</a:t>
            </a:r>
            <a:endParaRPr lang="en-US" altLang="zh-CN" dirty="0" smtClean="0"/>
          </a:p>
          <a:p>
            <a:pPr>
              <a:buNone/>
            </a:pPr>
            <a:r>
              <a:rPr lang="en-US" altLang="zh-CN" dirty="0" smtClean="0"/>
              <a:t> </a:t>
            </a:r>
            <a:r>
              <a:rPr lang="zh-CN" altLang="en-US" dirty="0" smtClean="0"/>
              <a:t>非居民企业所得税</a:t>
            </a:r>
            <a:endParaRPr lang="en-US" altLang="zh-CN" dirty="0" smtClean="0"/>
          </a:p>
          <a:p>
            <a:pPr>
              <a:buNone/>
            </a:pPr>
            <a:r>
              <a:rPr lang="zh-CN" altLang="en-US" dirty="0" smtClean="0"/>
              <a:t>企业重组中非常常见的一种类型</a:t>
            </a:r>
            <a:endParaRPr lang="zh-CN" altLang="en-US" dirty="0"/>
          </a:p>
        </p:txBody>
      </p:sp>
      <p:sp>
        <p:nvSpPr>
          <p:cNvPr id="3" name="标题 2"/>
          <p:cNvSpPr>
            <a:spLocks noGrp="1"/>
          </p:cNvSpPr>
          <p:nvPr>
            <p:ph type="title"/>
          </p:nvPr>
        </p:nvSpPr>
        <p:spPr/>
        <p:txBody>
          <a:bodyPr/>
          <a:lstStyle/>
          <a:p>
            <a:r>
              <a:rPr lang="zh-CN" altLang="en-US" dirty="0" smtClean="0"/>
              <a:t>涉及的税种：</a:t>
            </a:r>
            <a:endParaRPr lang="zh-CN"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土地增值税：</a:t>
            </a:r>
            <a:endParaRPr lang="zh-CN" altLang="en-US" dirty="0"/>
          </a:p>
        </p:txBody>
      </p:sp>
      <p:sp>
        <p:nvSpPr>
          <p:cNvPr id="3" name="竖排文字占位符 2"/>
          <p:cNvSpPr>
            <a:spLocks noGrp="1"/>
          </p:cNvSpPr>
          <p:nvPr>
            <p:ph type="body" orient="vert" idx="1"/>
          </p:nvPr>
        </p:nvSpPr>
        <p:spPr/>
        <p:txBody>
          <a:bodyPr/>
          <a:lstStyle/>
          <a:p>
            <a:r>
              <a:rPr lang="zh-CN" altLang="en-US" dirty="0" smtClean="0"/>
              <a:t>鉴于深圳市能源集团有限公司和深圳能源投资股份有限公司一次性共同转让深圳能源（钦州）实业有限公司</a:t>
            </a:r>
            <a:r>
              <a:rPr lang="en-US" dirty="0" smtClean="0"/>
              <a:t>100 </a:t>
            </a:r>
            <a:r>
              <a:rPr lang="zh-CN" altLang="en-US" dirty="0" smtClean="0"/>
              <a:t>％的股权，且这些以股权形式表现的资产主要是土地使用权、地上建筑物及附着物，经研究，对此应按土地增值税的规定征税 </a:t>
            </a:r>
          </a:p>
          <a:p>
            <a:endParaRPr lang="zh-CN"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1</a:t>
            </a:r>
            <a:r>
              <a:rPr lang="zh-CN" altLang="en-US" dirty="0" smtClean="0"/>
              <a:t>、一次性共同转让</a:t>
            </a:r>
            <a:r>
              <a:rPr lang="en-US" altLang="zh-CN" dirty="0" smtClean="0"/>
              <a:t>100%</a:t>
            </a:r>
            <a:r>
              <a:rPr lang="zh-CN" altLang="en-US" dirty="0" smtClean="0"/>
              <a:t>股权</a:t>
            </a:r>
            <a:endParaRPr lang="en-US" altLang="zh-CN" dirty="0" smtClean="0"/>
          </a:p>
          <a:p>
            <a:r>
              <a:rPr lang="en-US" altLang="zh-CN" dirty="0" smtClean="0"/>
              <a:t>2</a:t>
            </a:r>
            <a:r>
              <a:rPr lang="zh-CN" altLang="en-US" dirty="0" smtClean="0"/>
              <a:t>、股权形式表现的资产主要是土地使用权、地上建筑物及附着物（主要是多少缺乏量化指标）</a:t>
            </a:r>
            <a:endParaRPr lang="en-US" altLang="zh-CN" dirty="0" smtClean="0"/>
          </a:p>
          <a:p>
            <a:r>
              <a:rPr lang="zh-CN" altLang="en-US" dirty="0" smtClean="0"/>
              <a:t>同时符合两个条件才能确认清算土地增值税</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分析要点：</a:t>
            </a:r>
            <a:endParaRPr lang="zh-CN"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标题 2"/>
          <p:cNvSpPr>
            <a:spLocks noGrp="1"/>
          </p:cNvSpPr>
          <p:nvPr>
            <p:ph type="title"/>
          </p:nvPr>
        </p:nvSpPr>
        <p:spPr/>
        <p:txBody>
          <a:bodyPr/>
          <a:lstStyle/>
          <a:p>
            <a:r>
              <a:rPr lang="zh-CN" altLang="en-US" dirty="0" smtClean="0"/>
              <a:t>案例：</a:t>
            </a:r>
            <a:endParaRPr lang="zh-CN" altLang="en-US" dirty="0"/>
          </a:p>
        </p:txBody>
      </p:sp>
      <p:sp>
        <p:nvSpPr>
          <p:cNvPr id="5" name="流程图: 过程 4"/>
          <p:cNvSpPr/>
          <p:nvPr/>
        </p:nvSpPr>
        <p:spPr>
          <a:xfrm>
            <a:off x="2786050" y="2214554"/>
            <a:ext cx="914400" cy="6126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收购方</a:t>
            </a:r>
            <a:r>
              <a:rPr lang="en-US" altLang="zh-CN" dirty="0" smtClean="0"/>
              <a:t>B</a:t>
            </a:r>
            <a:endParaRPr lang="zh-CN" altLang="en-US" dirty="0"/>
          </a:p>
        </p:txBody>
      </p:sp>
      <p:sp>
        <p:nvSpPr>
          <p:cNvPr id="6" name="下箭头 5"/>
          <p:cNvSpPr/>
          <p:nvPr/>
        </p:nvSpPr>
        <p:spPr>
          <a:xfrm>
            <a:off x="3071802" y="2928934"/>
            <a:ext cx="500066" cy="21431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左箭头 6"/>
          <p:cNvSpPr/>
          <p:nvPr/>
        </p:nvSpPr>
        <p:spPr>
          <a:xfrm>
            <a:off x="1500166" y="2357430"/>
            <a:ext cx="1214446"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将企业的股权（公允价值</a:t>
            </a:r>
            <a:r>
              <a:rPr lang="en-US" altLang="zh-CN" dirty="0" smtClean="0"/>
              <a:t>6000</a:t>
            </a:r>
            <a:r>
              <a:rPr lang="zh-CN" altLang="en-US" dirty="0" smtClean="0"/>
              <a:t>万，其中土地房屋价值</a:t>
            </a:r>
            <a:r>
              <a:rPr lang="en-US" altLang="zh-CN" dirty="0" smtClean="0"/>
              <a:t>5000</a:t>
            </a:r>
            <a:r>
              <a:rPr lang="zh-CN" altLang="en-US" dirty="0" smtClean="0"/>
              <a:t>万）转让给</a:t>
            </a:r>
            <a:r>
              <a:rPr lang="en-US" altLang="zh-CN" dirty="0" smtClean="0"/>
              <a:t>B </a:t>
            </a:r>
            <a:r>
              <a:rPr lang="zh-CN" altLang="en-US" dirty="0" smtClean="0"/>
              <a:t>合同价格</a:t>
            </a:r>
            <a:r>
              <a:rPr lang="en-US" altLang="zh-CN" dirty="0" smtClean="0"/>
              <a:t>2500</a:t>
            </a:r>
            <a:r>
              <a:rPr lang="zh-CN" altLang="en-US" dirty="0" smtClean="0"/>
              <a:t>万，其余</a:t>
            </a:r>
            <a:r>
              <a:rPr lang="en-US" altLang="zh-CN" dirty="0" smtClean="0"/>
              <a:t>3500</a:t>
            </a:r>
            <a:r>
              <a:rPr lang="zh-CN" altLang="en-US" dirty="0" smtClean="0"/>
              <a:t>万以另外方式支付。</a:t>
            </a:r>
            <a:endParaRPr lang="zh-CN" altLang="en-US" dirty="0"/>
          </a:p>
        </p:txBody>
      </p:sp>
      <p:sp>
        <p:nvSpPr>
          <p:cNvPr id="3" name="标题 2"/>
          <p:cNvSpPr>
            <a:spLocks noGrp="1"/>
          </p:cNvSpPr>
          <p:nvPr>
            <p:ph type="title"/>
          </p:nvPr>
        </p:nvSpPr>
        <p:spPr/>
        <p:txBody>
          <a:bodyPr/>
          <a:lstStyle/>
          <a:p>
            <a:r>
              <a:rPr lang="zh-CN" altLang="en-US" dirty="0" smtClean="0"/>
              <a:t>方案一：</a:t>
            </a:r>
            <a:endParaRPr lang="zh-CN"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1</a:t>
            </a:r>
            <a:r>
              <a:rPr lang="zh-CN" altLang="en-US" dirty="0" smtClean="0"/>
              <a:t>、偷税风险</a:t>
            </a:r>
            <a:endParaRPr lang="en-US" altLang="zh-CN" dirty="0" smtClean="0"/>
          </a:p>
          <a:p>
            <a:r>
              <a:rPr lang="en-US" altLang="zh-CN" dirty="0" smtClean="0"/>
              <a:t>2</a:t>
            </a:r>
            <a:r>
              <a:rPr lang="zh-CN" altLang="en-US" dirty="0" smtClean="0"/>
              <a:t>、土地增值税清算</a:t>
            </a:r>
            <a:endParaRPr lang="en-US" altLang="zh-CN" dirty="0" smtClean="0"/>
          </a:p>
          <a:p>
            <a:r>
              <a:rPr lang="en-US" altLang="zh-CN" dirty="0" smtClean="0"/>
              <a:t>3</a:t>
            </a:r>
            <a:r>
              <a:rPr lang="zh-CN" altLang="en-US" dirty="0" smtClean="0"/>
              <a:t>、受让方的土地增值税问题</a:t>
            </a:r>
            <a:endParaRPr lang="en-US" altLang="zh-CN" dirty="0" smtClean="0"/>
          </a:p>
          <a:p>
            <a:r>
              <a:rPr lang="en-US" altLang="zh-CN" dirty="0" smtClean="0"/>
              <a:t>4</a:t>
            </a:r>
            <a:r>
              <a:rPr lang="zh-CN" altLang="en-US" dirty="0" smtClean="0"/>
              <a:t>、受让方计税基础</a:t>
            </a:r>
            <a:endParaRPr lang="en-US" altLang="zh-CN" dirty="0" smtClean="0"/>
          </a:p>
          <a:p>
            <a:r>
              <a:rPr lang="zh-CN" altLang="en-US" dirty="0" smtClean="0"/>
              <a:t>股权形式表现的资产主要是土地使用权、地上建筑物及附着物</a:t>
            </a:r>
            <a:endParaRPr lang="en-US" altLang="zh-CN" dirty="0" smtClean="0"/>
          </a:p>
          <a:p>
            <a:r>
              <a:rPr lang="zh-CN" altLang="en-US" dirty="0" smtClean="0">
                <a:solidFill>
                  <a:srgbClr val="FF0000"/>
                </a:solidFill>
              </a:rPr>
              <a:t>方案不可行！</a:t>
            </a:r>
            <a:endParaRPr lang="zh-CN" altLang="en-US" dirty="0">
              <a:solidFill>
                <a:srgbClr val="FF0000"/>
              </a:solidFill>
            </a:endParaRPr>
          </a:p>
        </p:txBody>
      </p:sp>
      <p:sp>
        <p:nvSpPr>
          <p:cNvPr id="3" name="标题 2"/>
          <p:cNvSpPr>
            <a:spLocks noGrp="1"/>
          </p:cNvSpPr>
          <p:nvPr>
            <p:ph type="title"/>
          </p:nvPr>
        </p:nvSpPr>
        <p:spPr/>
        <p:txBody>
          <a:bodyPr/>
          <a:lstStyle/>
          <a:p>
            <a:r>
              <a:rPr lang="zh-CN" altLang="en-US" dirty="0" smtClean="0"/>
              <a:t>风险：</a:t>
            </a:r>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1</a:t>
            </a:r>
            <a:r>
              <a:rPr lang="zh-CN" altLang="en-US" dirty="0" smtClean="0"/>
              <a:t>、偷税风险</a:t>
            </a:r>
            <a:endParaRPr lang="en-US" altLang="zh-CN" dirty="0" smtClean="0"/>
          </a:p>
          <a:p>
            <a:r>
              <a:rPr lang="en-US" altLang="zh-CN" dirty="0" smtClean="0"/>
              <a:t>2</a:t>
            </a:r>
            <a:r>
              <a:rPr lang="zh-CN" altLang="en-US" dirty="0" smtClean="0"/>
              <a:t>、受让方的计税基础问题</a:t>
            </a:r>
            <a:endParaRPr lang="en-US" altLang="zh-CN" dirty="0" smtClean="0"/>
          </a:p>
          <a:p>
            <a:r>
              <a:rPr lang="en-US" altLang="zh-CN" dirty="0" smtClean="0"/>
              <a:t>3</a:t>
            </a:r>
            <a:r>
              <a:rPr lang="zh-CN" altLang="en-US" dirty="0" smtClean="0"/>
              <a:t>、土地增值税的问题</a:t>
            </a:r>
            <a:endParaRPr lang="en-US" altLang="zh-CN" dirty="0" smtClean="0"/>
          </a:p>
          <a:p>
            <a:r>
              <a:rPr lang="en-US" altLang="zh-CN" dirty="0" smtClean="0"/>
              <a:t>4</a:t>
            </a:r>
            <a:r>
              <a:rPr lang="zh-CN" altLang="en-US" dirty="0" smtClean="0"/>
              <a:t>、代扣非居民企业所得税问题</a:t>
            </a:r>
            <a:endParaRPr lang="en-US" altLang="zh-CN" dirty="0" smtClean="0"/>
          </a:p>
          <a:p>
            <a:r>
              <a:rPr lang="en-US" altLang="zh-CN" dirty="0" smtClean="0"/>
              <a:t>5</a:t>
            </a:r>
            <a:r>
              <a:rPr lang="zh-CN" altLang="en-US" dirty="0" smtClean="0"/>
              <a:t>、特殊性税务处理原则适用条件</a:t>
            </a:r>
            <a:endParaRPr lang="en-US" altLang="zh-CN" dirty="0" smtClean="0"/>
          </a:p>
          <a:p>
            <a:r>
              <a:rPr lang="zh-CN" altLang="en-US" dirty="0" smtClean="0"/>
              <a:t>当事各方均为企业所得税纳税义务人</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税收筹划过程中应注意事项：</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企业价值最大化</a:t>
            </a:r>
            <a:endParaRPr lang="en-US" altLang="zh-CN" dirty="0" smtClean="0"/>
          </a:p>
          <a:p>
            <a:r>
              <a:rPr lang="zh-CN" altLang="en-US" dirty="0" smtClean="0"/>
              <a:t>企业资产负债表中的所有者权益部分</a:t>
            </a:r>
            <a:r>
              <a:rPr lang="en-US" altLang="zh-CN" dirty="0" smtClean="0"/>
              <a:t>=</a:t>
            </a:r>
            <a:r>
              <a:rPr lang="zh-CN" altLang="en-US" dirty="0" smtClean="0"/>
              <a:t>资产</a:t>
            </a:r>
            <a:r>
              <a:rPr lang="en-US" altLang="zh-CN" dirty="0" smtClean="0"/>
              <a:t>-</a:t>
            </a:r>
            <a:r>
              <a:rPr lang="zh-CN" altLang="en-US" dirty="0" smtClean="0"/>
              <a:t>负债</a:t>
            </a:r>
            <a:endParaRPr lang="en-US" altLang="zh-CN" dirty="0" smtClean="0"/>
          </a:p>
          <a:p>
            <a:r>
              <a:rPr lang="zh-CN" altLang="en-US" dirty="0" smtClean="0"/>
              <a:t>企业的资本增值和保值</a:t>
            </a:r>
            <a:endParaRPr lang="zh-CN" altLang="en-US" dirty="0"/>
          </a:p>
        </p:txBody>
      </p:sp>
      <p:sp>
        <p:nvSpPr>
          <p:cNvPr id="3" name="标题 2"/>
          <p:cNvSpPr>
            <a:spLocks noGrp="1"/>
          </p:cNvSpPr>
          <p:nvPr>
            <p:ph type="title"/>
          </p:nvPr>
        </p:nvSpPr>
        <p:spPr/>
        <p:txBody>
          <a:bodyPr/>
          <a:lstStyle/>
          <a:p>
            <a:r>
              <a:rPr lang="zh-CN" altLang="en-US" dirty="0" smtClean="0"/>
              <a:t>企业经营目标？</a:t>
            </a:r>
            <a:endParaRPr lang="zh-CN"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r>
              <a:rPr lang="en-US" altLang="zh-CN" dirty="0" smtClean="0"/>
              <a:t>1</a:t>
            </a:r>
            <a:r>
              <a:rPr lang="zh-CN" altLang="en-US" dirty="0" smtClean="0"/>
              <a:t>、只有收购方、被购企业、转让方均为企业所得税所得税纳税人时才能适用特殊性税务处理原则</a:t>
            </a:r>
            <a:endParaRPr lang="en-US" altLang="zh-CN" dirty="0" smtClean="0"/>
          </a:p>
          <a:p>
            <a:r>
              <a:rPr lang="en-US" altLang="zh-CN" dirty="0" smtClean="0"/>
              <a:t>2</a:t>
            </a:r>
            <a:r>
              <a:rPr lang="zh-CN" altLang="en-US" dirty="0" smtClean="0"/>
              <a:t>、非居民企业在转让居民企业股权并享受特殊性税务处理原则时特别注意如下事项：</a:t>
            </a:r>
            <a:endParaRPr lang="en-US" altLang="zh-CN" dirty="0" smtClean="0"/>
          </a:p>
          <a:p>
            <a:r>
              <a:rPr lang="en-US" altLang="zh-CN" sz="2200" dirty="0" smtClean="0"/>
              <a:t>A:</a:t>
            </a:r>
            <a:r>
              <a:rPr lang="zh-CN" altLang="en-US" sz="2200" dirty="0" smtClean="0"/>
              <a:t>非居民企业</a:t>
            </a:r>
            <a:r>
              <a:rPr lang="zh-CN" altLang="en-US" sz="2200" dirty="0" smtClean="0">
                <a:solidFill>
                  <a:srgbClr val="FF0000"/>
                </a:solidFill>
              </a:rPr>
              <a:t>向其</a:t>
            </a:r>
            <a:r>
              <a:rPr lang="en-US" sz="2200" dirty="0" smtClean="0">
                <a:solidFill>
                  <a:srgbClr val="FF0000"/>
                </a:solidFill>
              </a:rPr>
              <a:t>100%</a:t>
            </a:r>
            <a:r>
              <a:rPr lang="zh-CN" altLang="en-US" sz="2200" dirty="0" smtClean="0">
                <a:solidFill>
                  <a:srgbClr val="FF0000"/>
                </a:solidFill>
              </a:rPr>
              <a:t>直接控股的另一非居民企业</a:t>
            </a:r>
            <a:r>
              <a:rPr lang="zh-CN" altLang="en-US" sz="2200" dirty="0" smtClean="0"/>
              <a:t>转让其拥有的居民企业股权，没有因此造成以后该项股权转让所得预提税负担变化，且转让方非居民企业向主管税务机关书面承诺在</a:t>
            </a:r>
            <a:r>
              <a:rPr lang="en-US" sz="2200" dirty="0" smtClean="0"/>
              <a:t>3</a:t>
            </a:r>
            <a:r>
              <a:rPr lang="zh-CN" altLang="en-US" sz="2200" dirty="0" smtClean="0"/>
              <a:t>年（含</a:t>
            </a:r>
            <a:r>
              <a:rPr lang="en-US" sz="2200" dirty="0" smtClean="0"/>
              <a:t>3</a:t>
            </a:r>
            <a:r>
              <a:rPr lang="zh-CN" altLang="en-US" sz="2200" dirty="0" smtClean="0"/>
              <a:t>年）内不转让其拥有受让方非居民企业的股权；</a:t>
            </a:r>
          </a:p>
          <a:p>
            <a:r>
              <a:rPr lang="en-US" altLang="zh-CN" sz="2200" dirty="0" smtClean="0"/>
              <a:t>B:</a:t>
            </a:r>
            <a:r>
              <a:rPr lang="zh-CN" altLang="en-US" sz="2200" dirty="0" smtClean="0">
                <a:solidFill>
                  <a:srgbClr val="FF0000"/>
                </a:solidFill>
              </a:rPr>
              <a:t>非居民企业向与其具有</a:t>
            </a:r>
            <a:r>
              <a:rPr lang="en-US" sz="2200" dirty="0" smtClean="0">
                <a:solidFill>
                  <a:srgbClr val="FF0000"/>
                </a:solidFill>
              </a:rPr>
              <a:t>100%</a:t>
            </a:r>
            <a:r>
              <a:rPr lang="zh-CN" altLang="en-US" sz="2200" dirty="0" smtClean="0">
                <a:solidFill>
                  <a:srgbClr val="FF0000"/>
                </a:solidFill>
              </a:rPr>
              <a:t>直接控股关系的居民企业转让其拥有的另一居民企业股权；</a:t>
            </a:r>
          </a:p>
          <a:p>
            <a:r>
              <a:rPr lang="en-US" altLang="zh-CN" sz="2200" dirty="0" smtClean="0"/>
              <a:t>C:</a:t>
            </a:r>
            <a:r>
              <a:rPr lang="zh-CN" altLang="en-US" sz="2200" dirty="0" smtClean="0"/>
              <a:t>居民企业以其拥有的资产或股权向其</a:t>
            </a:r>
            <a:r>
              <a:rPr lang="en-US" sz="2200" dirty="0" smtClean="0"/>
              <a:t>100%</a:t>
            </a:r>
            <a:r>
              <a:rPr lang="zh-CN" altLang="en-US" sz="2200" dirty="0" smtClean="0"/>
              <a:t>直接控股的非居民企业进行投资；</a:t>
            </a:r>
          </a:p>
          <a:p>
            <a:endParaRPr lang="zh-CN" altLang="en-US" dirty="0"/>
          </a:p>
        </p:txBody>
      </p:sp>
      <p:sp>
        <p:nvSpPr>
          <p:cNvPr id="3" name="标题 2"/>
          <p:cNvSpPr>
            <a:spLocks noGrp="1"/>
          </p:cNvSpPr>
          <p:nvPr>
            <p:ph type="title"/>
          </p:nvPr>
        </p:nvSpPr>
        <p:spPr/>
        <p:txBody>
          <a:bodyPr/>
          <a:lstStyle/>
          <a:p>
            <a:r>
              <a:rPr lang="zh-CN" altLang="en-US" dirty="0" smtClean="0"/>
              <a:t>股权收购中应注意的问题：</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如果收购方是个人如何筹划？</a:t>
            </a:r>
            <a:endParaRPr lang="en-US" altLang="zh-CN" dirty="0" smtClean="0"/>
          </a:p>
          <a:p>
            <a:r>
              <a:rPr lang="zh-CN" altLang="en-US" dirty="0" smtClean="0"/>
              <a:t>如果收购方是企业如何筹划？</a:t>
            </a:r>
            <a:endParaRPr lang="en-US" altLang="zh-CN" dirty="0" smtClean="0"/>
          </a:p>
          <a:p>
            <a:r>
              <a:rPr lang="zh-CN" altLang="en-US" dirty="0" smtClean="0"/>
              <a:t>如果主要表现形式是土地、房屋建筑物及其附着物如何筹划？</a:t>
            </a:r>
            <a:endParaRPr lang="en-US" altLang="zh-CN" dirty="0" smtClean="0"/>
          </a:p>
          <a:p>
            <a:r>
              <a:rPr lang="zh-CN" altLang="en-US" dirty="0" smtClean="0"/>
              <a:t>重点关注：</a:t>
            </a:r>
            <a:r>
              <a:rPr lang="zh-CN" altLang="en-US" dirty="0" smtClean="0">
                <a:solidFill>
                  <a:srgbClr val="FF0000"/>
                </a:solidFill>
              </a:rPr>
              <a:t>反向收购、借壳上市、</a:t>
            </a:r>
            <a:r>
              <a:rPr lang="en-US" altLang="zh-CN" dirty="0" smtClean="0">
                <a:solidFill>
                  <a:srgbClr val="FF0000"/>
                </a:solidFill>
              </a:rPr>
              <a:t>IPO</a:t>
            </a:r>
            <a:r>
              <a:rPr lang="zh-CN" altLang="en-US" dirty="0" smtClean="0">
                <a:solidFill>
                  <a:srgbClr val="FF0000"/>
                </a:solidFill>
              </a:rPr>
              <a:t>、新三板中股权收购问题</a:t>
            </a:r>
            <a:endParaRPr lang="en-US" altLang="zh-CN" dirty="0" smtClean="0">
              <a:solidFill>
                <a:srgbClr val="FF0000"/>
              </a:solidFill>
            </a:endParaRPr>
          </a:p>
          <a:p>
            <a:endParaRPr lang="zh-CN" altLang="en-US" dirty="0"/>
          </a:p>
        </p:txBody>
      </p:sp>
      <p:sp>
        <p:nvSpPr>
          <p:cNvPr id="3" name="标题 2"/>
          <p:cNvSpPr>
            <a:spLocks noGrp="1"/>
          </p:cNvSpPr>
          <p:nvPr>
            <p:ph type="title"/>
          </p:nvPr>
        </p:nvSpPr>
        <p:spPr/>
        <p:txBody>
          <a:bodyPr/>
          <a:lstStyle/>
          <a:p>
            <a:r>
              <a:rPr lang="zh-CN" altLang="en-US" dirty="0" smtClean="0"/>
              <a:t>对于上述股权收购形为如何筹划？</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t>     是指一家企业（以下称为受让企业）购买另一家企业（以下称为转让企业）实质经营性资产的交易。</a:t>
            </a:r>
            <a:endParaRPr lang="en-US" altLang="zh-CN" dirty="0" smtClean="0"/>
          </a:p>
          <a:p>
            <a:r>
              <a:rPr lang="zh-CN" altLang="en-US" dirty="0" smtClean="0"/>
              <a:t>当事方：需为企业所得税纳税人，受让企业、转让企业（个人独资企业和合伙企业不能按特殊性税务处理原则）</a:t>
            </a:r>
            <a:endParaRPr lang="en-US" altLang="zh-CN" dirty="0" smtClean="0"/>
          </a:p>
          <a:p>
            <a:r>
              <a:rPr lang="zh-CN" altLang="en-US" dirty="0" smtClean="0"/>
              <a:t>例如：</a:t>
            </a:r>
            <a:r>
              <a:rPr lang="en-US" sz="2200" dirty="0" smtClean="0"/>
              <a:t>A</a:t>
            </a:r>
            <a:r>
              <a:rPr lang="zh-CN" altLang="en-US" sz="2200" dirty="0" smtClean="0"/>
              <a:t>公司与</a:t>
            </a:r>
            <a:r>
              <a:rPr lang="en-US" sz="2200" dirty="0" smtClean="0"/>
              <a:t>B</a:t>
            </a:r>
            <a:r>
              <a:rPr lang="zh-CN" altLang="en-US" sz="2200" dirty="0" smtClean="0"/>
              <a:t>公司达成协议，</a:t>
            </a:r>
            <a:r>
              <a:rPr lang="en-US" sz="2200" dirty="0" smtClean="0"/>
              <a:t>A</a:t>
            </a:r>
            <a:r>
              <a:rPr lang="zh-CN" altLang="en-US" sz="2200" dirty="0" smtClean="0"/>
              <a:t>公司购买</a:t>
            </a:r>
            <a:r>
              <a:rPr lang="en-US" sz="2200" dirty="0" smtClean="0"/>
              <a:t>B</a:t>
            </a:r>
            <a:r>
              <a:rPr lang="zh-CN" altLang="en-US" sz="2200" dirty="0" smtClean="0"/>
              <a:t>公司经营性资产（包括固定资产、存货等），该经营性资产的公允价值为</a:t>
            </a:r>
            <a:r>
              <a:rPr lang="en-US" sz="2200" dirty="0" smtClean="0"/>
              <a:t>1000</a:t>
            </a:r>
            <a:r>
              <a:rPr lang="zh-CN" altLang="en-US" sz="2200" dirty="0" smtClean="0"/>
              <a:t>万元，</a:t>
            </a:r>
            <a:r>
              <a:rPr lang="en-US" sz="2200" dirty="0" smtClean="0"/>
              <a:t>A</a:t>
            </a:r>
            <a:r>
              <a:rPr lang="zh-CN" altLang="en-US" sz="2200" dirty="0" smtClean="0"/>
              <a:t>公司支付的对价为本公司</a:t>
            </a:r>
            <a:r>
              <a:rPr lang="en-US" sz="2200" dirty="0" smtClean="0"/>
              <a:t>10%</a:t>
            </a:r>
            <a:r>
              <a:rPr lang="zh-CN" altLang="en-US" sz="2200" dirty="0" smtClean="0"/>
              <a:t>股权、</a:t>
            </a:r>
            <a:r>
              <a:rPr lang="en-US" sz="2200" dirty="0" smtClean="0"/>
              <a:t>100</a:t>
            </a:r>
            <a:r>
              <a:rPr lang="zh-CN" altLang="en-US" sz="2200" dirty="0" smtClean="0"/>
              <a:t>万元银行存款以及承担</a:t>
            </a:r>
            <a:r>
              <a:rPr lang="en-US" sz="2200" dirty="0" smtClean="0"/>
              <a:t>B</a:t>
            </a:r>
            <a:r>
              <a:rPr lang="zh-CN" altLang="en-US" sz="2200" dirty="0" smtClean="0"/>
              <a:t>公司</a:t>
            </a:r>
            <a:r>
              <a:rPr lang="en-US" sz="2200" dirty="0" smtClean="0"/>
              <a:t>200</a:t>
            </a:r>
            <a:r>
              <a:rPr lang="zh-CN" altLang="en-US" sz="2200" dirty="0" smtClean="0"/>
              <a:t>万元债务。在该资产收购中</a:t>
            </a:r>
            <a:r>
              <a:rPr lang="en-US" sz="2200" dirty="0" smtClean="0"/>
              <a:t>A</a:t>
            </a:r>
            <a:r>
              <a:rPr lang="zh-CN" altLang="en-US" sz="2200" dirty="0" smtClean="0"/>
              <a:t>公司为受让企业，</a:t>
            </a:r>
            <a:r>
              <a:rPr lang="en-US" sz="2200" dirty="0" smtClean="0"/>
              <a:t>B</a:t>
            </a:r>
            <a:r>
              <a:rPr lang="zh-CN" altLang="en-US" sz="2200" dirty="0" smtClean="0"/>
              <a:t>公司为转让企业。</a:t>
            </a:r>
          </a:p>
          <a:p>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三、资产收购：</a:t>
            </a:r>
            <a:endParaRPr lang="zh-CN" altLang="en-US"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增值税</a:t>
            </a:r>
            <a:endParaRPr lang="en-US" altLang="zh-CN" dirty="0" smtClean="0"/>
          </a:p>
          <a:p>
            <a:r>
              <a:rPr lang="zh-CN" altLang="en-US" dirty="0" smtClean="0"/>
              <a:t>营业税</a:t>
            </a:r>
            <a:endParaRPr lang="en-US" altLang="zh-CN" dirty="0" smtClean="0"/>
          </a:p>
          <a:p>
            <a:r>
              <a:rPr lang="zh-CN" altLang="en-US" dirty="0" smtClean="0"/>
              <a:t>土地增值税</a:t>
            </a:r>
            <a:endParaRPr lang="en-US" altLang="zh-CN" dirty="0" smtClean="0"/>
          </a:p>
          <a:p>
            <a:r>
              <a:rPr lang="zh-CN" altLang="en-US" dirty="0" smtClean="0"/>
              <a:t>企业所得税</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涉及的主要税种：</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2011</a:t>
            </a:r>
            <a:r>
              <a:rPr lang="zh-CN" altLang="en-US" dirty="0" smtClean="0"/>
              <a:t>年</a:t>
            </a:r>
            <a:r>
              <a:rPr lang="en-US" altLang="zh-CN" dirty="0" smtClean="0"/>
              <a:t>11</a:t>
            </a:r>
            <a:r>
              <a:rPr lang="zh-CN" altLang="en-US" dirty="0" smtClean="0"/>
              <a:t>号</a:t>
            </a:r>
            <a:r>
              <a:rPr lang="en-US" altLang="zh-CN" dirty="0" smtClean="0"/>
              <a:t>2011</a:t>
            </a:r>
            <a:r>
              <a:rPr lang="zh-CN" altLang="en-US" dirty="0" smtClean="0"/>
              <a:t>年</a:t>
            </a:r>
            <a:r>
              <a:rPr lang="en-US" altLang="zh-CN" dirty="0" smtClean="0"/>
              <a:t>51</a:t>
            </a:r>
            <a:r>
              <a:rPr lang="zh-CN" altLang="en-US" dirty="0" smtClean="0"/>
              <a:t>号公告，企业在重组过程中，通过合并、分立、出售、置换等方式将全部或部分实物资产以及与其相关联的债权、负债和劳动力一并转让给其他单位和个人，不属于增值税或营业税的征税范围。不征增值税或 营业税。</a:t>
            </a:r>
            <a:endParaRPr lang="en-US" altLang="zh-CN" dirty="0" smtClean="0"/>
          </a:p>
          <a:p>
            <a:r>
              <a:rPr lang="zh-CN" altLang="en-US" dirty="0" smtClean="0"/>
              <a:t>需进行筹划！</a:t>
            </a:r>
            <a:endParaRPr lang="zh-CN" altLang="en-US" dirty="0"/>
          </a:p>
        </p:txBody>
      </p:sp>
      <p:sp>
        <p:nvSpPr>
          <p:cNvPr id="3" name="标题 2"/>
          <p:cNvSpPr>
            <a:spLocks noGrp="1"/>
          </p:cNvSpPr>
          <p:nvPr>
            <p:ph type="title"/>
          </p:nvPr>
        </p:nvSpPr>
        <p:spPr/>
        <p:txBody>
          <a:bodyPr/>
          <a:lstStyle/>
          <a:p>
            <a:r>
              <a:rPr lang="zh-CN" altLang="en-US" dirty="0" smtClean="0"/>
              <a:t>流转税：</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1</a:t>
            </a:r>
            <a:r>
              <a:rPr lang="zh-CN" altLang="en-US" dirty="0" smtClean="0"/>
              <a:t>、由于资产收购导致企业提前进行土地增值税清算</a:t>
            </a:r>
            <a:endParaRPr lang="en-US" altLang="zh-CN" dirty="0" smtClean="0"/>
          </a:p>
          <a:p>
            <a:r>
              <a:rPr lang="en-US" altLang="zh-CN" dirty="0" smtClean="0"/>
              <a:t>2</a:t>
            </a:r>
            <a:r>
              <a:rPr lang="zh-CN" altLang="en-US" dirty="0" smtClean="0"/>
              <a:t>、由于主体不合适导致不能适用特殊性税务处理提前实现企业所得税</a:t>
            </a:r>
            <a:endParaRPr lang="en-US" altLang="zh-CN" dirty="0" smtClean="0"/>
          </a:p>
          <a:p>
            <a:r>
              <a:rPr lang="en-US" altLang="zh-CN" dirty="0" smtClean="0"/>
              <a:t>3</a:t>
            </a:r>
            <a:r>
              <a:rPr lang="zh-CN" altLang="en-US" dirty="0" smtClean="0"/>
              <a:t>、方案不合适征收地值税或营业税</a:t>
            </a:r>
            <a:endParaRPr lang="en-US" altLang="zh-CN" dirty="0" smtClean="0"/>
          </a:p>
          <a:p>
            <a:r>
              <a:rPr lang="zh-CN" altLang="en-US" dirty="0" smtClean="0"/>
              <a:t>资产收购比较简单</a:t>
            </a:r>
            <a:endParaRPr lang="zh-CN" altLang="en-US" dirty="0"/>
          </a:p>
        </p:txBody>
      </p:sp>
      <p:sp>
        <p:nvSpPr>
          <p:cNvPr id="3" name="标题 2"/>
          <p:cNvSpPr>
            <a:spLocks noGrp="1"/>
          </p:cNvSpPr>
          <p:nvPr>
            <p:ph type="title"/>
          </p:nvPr>
        </p:nvSpPr>
        <p:spPr/>
        <p:txBody>
          <a:bodyPr/>
          <a:lstStyle/>
          <a:p>
            <a:r>
              <a:rPr lang="zh-CN" altLang="en-US" dirty="0" smtClean="0"/>
              <a:t>税收筹划注意事项：</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是指一家或多家企业（以下称为被合并企业）将其全部资产和负债转让给另一家现存或新设企业（以下称为合并企业），被合并企业股东换取合并企业的股权或非股权支付，实现两个或两个以上企业的依法合并。</a:t>
            </a:r>
            <a:endParaRPr lang="en-US" altLang="zh-CN" dirty="0" smtClean="0"/>
          </a:p>
          <a:p>
            <a:r>
              <a:rPr lang="zh-CN" altLang="en-US" dirty="0" smtClean="0"/>
              <a:t>当事方：合并企业、被合并企业、被合并企业股东</a:t>
            </a:r>
          </a:p>
          <a:p>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四、合并</a:t>
            </a:r>
            <a:endParaRPr lang="zh-CN" altLang="en-US" dirty="0">
              <a:solidFill>
                <a:srgbClr val="FF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增值税</a:t>
            </a:r>
            <a:endParaRPr lang="en-US" altLang="zh-CN" dirty="0" smtClean="0"/>
          </a:p>
          <a:p>
            <a:r>
              <a:rPr lang="zh-CN" altLang="en-US" dirty="0" smtClean="0"/>
              <a:t>营业税</a:t>
            </a:r>
            <a:endParaRPr lang="en-US" altLang="zh-CN" dirty="0" smtClean="0"/>
          </a:p>
          <a:p>
            <a:r>
              <a:rPr lang="zh-CN" altLang="en-US" dirty="0" smtClean="0"/>
              <a:t>土地增值税</a:t>
            </a:r>
            <a:endParaRPr lang="en-US" altLang="zh-CN" dirty="0" smtClean="0"/>
          </a:p>
          <a:p>
            <a:r>
              <a:rPr lang="zh-CN" altLang="en-US" dirty="0" smtClean="0"/>
              <a:t>企业所得税</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涉及主要税种：</a:t>
            </a:r>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合并中被合并企业全部资产或负债都要被合并企业合并所以只要劳动力一起转让就或实现零流转税合并！！</a:t>
            </a:r>
            <a:endParaRPr lang="zh-CN" altLang="en-US" dirty="0"/>
          </a:p>
        </p:txBody>
      </p:sp>
      <p:sp>
        <p:nvSpPr>
          <p:cNvPr id="3" name="标题 2"/>
          <p:cNvSpPr>
            <a:spLocks noGrp="1"/>
          </p:cNvSpPr>
          <p:nvPr>
            <p:ph type="title"/>
          </p:nvPr>
        </p:nvSpPr>
        <p:spPr/>
        <p:txBody>
          <a:bodyPr/>
          <a:lstStyle/>
          <a:p>
            <a:r>
              <a:rPr lang="zh-CN" altLang="en-US" dirty="0" smtClean="0"/>
              <a:t>流转税：</a:t>
            </a:r>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被合并企业是否应进行土地增值税清算？</a:t>
            </a:r>
            <a:endParaRPr lang="zh-CN" altLang="en-US" dirty="0"/>
          </a:p>
        </p:txBody>
      </p:sp>
      <p:sp>
        <p:nvSpPr>
          <p:cNvPr id="3" name="标题 2"/>
          <p:cNvSpPr>
            <a:spLocks noGrp="1"/>
          </p:cNvSpPr>
          <p:nvPr>
            <p:ph type="title"/>
          </p:nvPr>
        </p:nvSpPr>
        <p:spPr/>
        <p:txBody>
          <a:bodyPr/>
          <a:lstStyle/>
          <a:p>
            <a:r>
              <a:rPr lang="zh-CN" altLang="en-US" dirty="0" smtClean="0"/>
              <a:t>土地增值税：</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人、财、务、产、供、销</a:t>
            </a:r>
            <a:endParaRPr lang="en-US" altLang="zh-CN" dirty="0" smtClean="0"/>
          </a:p>
          <a:p>
            <a:r>
              <a:rPr lang="zh-CN" altLang="en-US" dirty="0" smtClean="0"/>
              <a:t>企业经营过程：就是一个不断合理配置企业六要素使之合理高效运行过程，优化资源的合理配置！</a:t>
            </a:r>
            <a:endParaRPr lang="en-US" altLang="zh-CN" dirty="0" smtClean="0"/>
          </a:p>
          <a:p>
            <a:r>
              <a:rPr lang="zh-CN" altLang="en-US" dirty="0" smtClean="0"/>
              <a:t>这就是重组！</a:t>
            </a:r>
            <a:endParaRPr lang="zh-CN" altLang="en-US" dirty="0"/>
          </a:p>
        </p:txBody>
      </p:sp>
      <p:sp>
        <p:nvSpPr>
          <p:cNvPr id="3" name="标题 2"/>
          <p:cNvSpPr>
            <a:spLocks noGrp="1"/>
          </p:cNvSpPr>
          <p:nvPr>
            <p:ph type="title"/>
          </p:nvPr>
        </p:nvSpPr>
        <p:spPr/>
        <p:txBody>
          <a:bodyPr/>
          <a:lstStyle/>
          <a:p>
            <a:r>
              <a:rPr lang="zh-CN" altLang="en-US" dirty="0" smtClean="0"/>
              <a:t>企业构成要素：</a:t>
            </a:r>
            <a:endParaRPr lang="zh-CN" alt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被合并企业按</a:t>
            </a:r>
            <a:r>
              <a:rPr lang="en-US" altLang="zh-CN" dirty="0" smtClean="0"/>
              <a:t>59</a:t>
            </a:r>
            <a:r>
              <a:rPr lang="zh-CN" altLang="en-US" dirty="0" smtClean="0"/>
              <a:t>号文规定按</a:t>
            </a:r>
            <a:r>
              <a:rPr lang="en-US" altLang="zh-CN" dirty="0" smtClean="0"/>
              <a:t>60</a:t>
            </a:r>
            <a:r>
              <a:rPr lang="zh-CN" altLang="en-US" dirty="0" smtClean="0"/>
              <a:t>号文进行清算企业所得税清算</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企业所得税：</a:t>
            </a: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企业流转税是否不征税？</a:t>
            </a:r>
            <a:endParaRPr lang="en-US" altLang="zh-CN" dirty="0" smtClean="0"/>
          </a:p>
          <a:p>
            <a:r>
              <a:rPr lang="zh-CN" altLang="en-US" dirty="0" smtClean="0"/>
              <a:t>企业土地增值税清算问题</a:t>
            </a:r>
            <a:endParaRPr lang="en-US" altLang="zh-CN" dirty="0" smtClean="0"/>
          </a:p>
          <a:p>
            <a:r>
              <a:rPr lang="zh-CN" altLang="en-US" dirty="0" smtClean="0"/>
              <a:t>企业所得税一般性税务处理和特殊性税务处理的适用原则。</a:t>
            </a:r>
            <a:endParaRPr lang="en-US" altLang="zh-CN" dirty="0" smtClean="0"/>
          </a:p>
          <a:p>
            <a:r>
              <a:rPr lang="zh-CN" altLang="en-US" dirty="0" smtClean="0"/>
              <a:t>公允价值没有一个衡量标准：收益现值法、重置成本法、现行市价法、和清算价格法 可操作性差</a:t>
            </a:r>
            <a:endParaRPr lang="zh-CN" altLang="en-US" dirty="0"/>
          </a:p>
        </p:txBody>
      </p:sp>
      <p:sp>
        <p:nvSpPr>
          <p:cNvPr id="3" name="标题 2"/>
          <p:cNvSpPr>
            <a:spLocks noGrp="1"/>
          </p:cNvSpPr>
          <p:nvPr>
            <p:ph type="title"/>
          </p:nvPr>
        </p:nvSpPr>
        <p:spPr/>
        <p:txBody>
          <a:bodyPr/>
          <a:lstStyle/>
          <a:p>
            <a:r>
              <a:rPr lang="zh-CN" altLang="en-US" dirty="0" smtClean="0"/>
              <a:t>税收筹划中应注意问题：</a:t>
            </a:r>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分立，是指一家企业（以下称为被分立企业）将部分或全部资产分离转让给现存或新设的企业（以下称为分立企业），被分立企业股东换取分立企业的股权或非股权支付，实现企业的依法分立。</a:t>
            </a:r>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五、企业分立：</a:t>
            </a:r>
            <a:endParaRPr lang="zh-CN" altLang="en-US" dirty="0">
              <a:solidFill>
                <a:srgbClr val="FF0000"/>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solidFill>
                  <a:srgbClr val="FF0000"/>
                </a:solidFill>
              </a:rPr>
              <a:t>存续分立：</a:t>
            </a:r>
            <a:endParaRPr lang="en-US" altLang="zh-CN" dirty="0" smtClean="0">
              <a:solidFill>
                <a:srgbClr val="FF0000"/>
              </a:solidFill>
            </a:endParaRPr>
          </a:p>
          <a:p>
            <a:pPr>
              <a:buNone/>
            </a:pPr>
            <a:r>
              <a:rPr lang="zh-CN" altLang="en-US" sz="2400" dirty="0" smtClean="0"/>
              <a:t>        存续分立是指被分立企业存续，而其一部分分出设立为一个或数个新的企业。例如：</a:t>
            </a:r>
            <a:r>
              <a:rPr lang="en-US" sz="2400" dirty="0" smtClean="0"/>
              <a:t>A</a:t>
            </a:r>
            <a:r>
              <a:rPr lang="zh-CN" altLang="en-US" sz="2400" dirty="0" smtClean="0"/>
              <a:t>公司将部分资产剥离，转让给</a:t>
            </a:r>
            <a:r>
              <a:rPr lang="en-US" sz="2400" dirty="0" smtClean="0"/>
              <a:t>B</a:t>
            </a:r>
            <a:r>
              <a:rPr lang="zh-CN" altLang="en-US" sz="2400" dirty="0" smtClean="0"/>
              <a:t>公司，同时为</a:t>
            </a:r>
            <a:r>
              <a:rPr lang="en-US" sz="2400" dirty="0" smtClean="0"/>
              <a:t>A</a:t>
            </a:r>
            <a:r>
              <a:rPr lang="zh-CN" altLang="en-US" sz="2400" dirty="0" smtClean="0"/>
              <a:t>公司股东换取</a:t>
            </a:r>
            <a:r>
              <a:rPr lang="en-US" sz="2400" dirty="0" smtClean="0"/>
              <a:t>B</a:t>
            </a:r>
            <a:r>
              <a:rPr lang="zh-CN" altLang="en-US" sz="2400" dirty="0" smtClean="0"/>
              <a:t>公司</a:t>
            </a:r>
            <a:r>
              <a:rPr lang="en-US" sz="2400" dirty="0" smtClean="0"/>
              <a:t>100%</a:t>
            </a:r>
            <a:r>
              <a:rPr lang="zh-CN" altLang="en-US" sz="2400" dirty="0" smtClean="0"/>
              <a:t>股权，</a:t>
            </a:r>
            <a:r>
              <a:rPr lang="en-US" sz="2400" dirty="0" smtClean="0"/>
              <a:t>A</a:t>
            </a:r>
            <a:r>
              <a:rPr lang="zh-CN" altLang="en-US" sz="2400" dirty="0" smtClean="0"/>
              <a:t>公司继续经营。在该分立重组中，</a:t>
            </a:r>
            <a:r>
              <a:rPr lang="en-US" sz="2400" dirty="0" smtClean="0"/>
              <a:t>A</a:t>
            </a:r>
            <a:r>
              <a:rPr lang="zh-CN" altLang="en-US" sz="2400" dirty="0" smtClean="0"/>
              <a:t>公司为被分立企业，</a:t>
            </a:r>
            <a:r>
              <a:rPr lang="en-US" sz="2400" dirty="0" smtClean="0"/>
              <a:t>B</a:t>
            </a:r>
            <a:r>
              <a:rPr lang="zh-CN" altLang="en-US" sz="2400" dirty="0" smtClean="0"/>
              <a:t>公司为分立企业。</a:t>
            </a:r>
            <a:endParaRPr lang="en-US" altLang="zh-CN" sz="2400" dirty="0" smtClean="0"/>
          </a:p>
          <a:p>
            <a:r>
              <a:rPr lang="zh-CN" altLang="en-US" dirty="0" smtClean="0">
                <a:solidFill>
                  <a:srgbClr val="FF0000"/>
                </a:solidFill>
              </a:rPr>
              <a:t>新设分立：</a:t>
            </a:r>
            <a:endParaRPr lang="en-US" altLang="zh-CN" dirty="0" smtClean="0">
              <a:solidFill>
                <a:srgbClr val="FF0000"/>
              </a:solidFill>
            </a:endParaRPr>
          </a:p>
          <a:p>
            <a:pPr>
              <a:buNone/>
            </a:pPr>
            <a:r>
              <a:rPr lang="zh-CN" altLang="en-US" sz="2400" dirty="0" smtClean="0"/>
              <a:t>        新设分立是指被分立企业解散，分立出的各方分别设立为新的企业。例如：</a:t>
            </a:r>
            <a:r>
              <a:rPr lang="en-US" sz="2400" dirty="0" smtClean="0"/>
              <a:t>A</a:t>
            </a:r>
            <a:r>
              <a:rPr lang="zh-CN" altLang="en-US" sz="2400" dirty="0" smtClean="0"/>
              <a:t>公司将全部资产分离转让给新设立</a:t>
            </a:r>
            <a:r>
              <a:rPr lang="en-US" sz="2400" dirty="0" smtClean="0"/>
              <a:t>B</a:t>
            </a:r>
            <a:r>
              <a:rPr lang="zh-CN" altLang="en-US" sz="2400" dirty="0" smtClean="0"/>
              <a:t>公司，同时为</a:t>
            </a:r>
            <a:r>
              <a:rPr lang="en-US" sz="2400" dirty="0" smtClean="0"/>
              <a:t>A</a:t>
            </a:r>
            <a:r>
              <a:rPr lang="zh-CN" altLang="en-US" sz="2400" dirty="0" smtClean="0"/>
              <a:t>公司股东换取</a:t>
            </a:r>
            <a:r>
              <a:rPr lang="en-US" sz="2400" dirty="0" smtClean="0"/>
              <a:t>B</a:t>
            </a:r>
            <a:r>
              <a:rPr lang="zh-CN" altLang="en-US" sz="2400" dirty="0" smtClean="0"/>
              <a:t>公司</a:t>
            </a:r>
            <a:r>
              <a:rPr lang="en-US" sz="2400" dirty="0" smtClean="0"/>
              <a:t>100%</a:t>
            </a:r>
            <a:r>
              <a:rPr lang="zh-CN" altLang="en-US" sz="2400" dirty="0" smtClean="0"/>
              <a:t>股权，</a:t>
            </a:r>
            <a:r>
              <a:rPr lang="en-US" sz="2400" dirty="0" smtClean="0"/>
              <a:t>A</a:t>
            </a:r>
            <a:r>
              <a:rPr lang="zh-CN" altLang="en-US" sz="2400" dirty="0" smtClean="0"/>
              <a:t>公司解散。</a:t>
            </a:r>
          </a:p>
          <a:p>
            <a:endParaRPr lang="zh-CN" altLang="en-US" dirty="0"/>
          </a:p>
        </p:txBody>
      </p:sp>
      <p:sp>
        <p:nvSpPr>
          <p:cNvPr id="3" name="标题 2"/>
          <p:cNvSpPr>
            <a:spLocks noGrp="1"/>
          </p:cNvSpPr>
          <p:nvPr>
            <p:ph type="title"/>
          </p:nvPr>
        </p:nvSpPr>
        <p:spPr/>
        <p:txBody>
          <a:bodyPr/>
          <a:lstStyle/>
          <a:p>
            <a:r>
              <a:rPr lang="zh-CN" altLang="en-US" dirty="0" smtClean="0"/>
              <a:t>企业分立的种类：</a:t>
            </a:r>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分立企业</a:t>
            </a:r>
            <a:endParaRPr lang="en-US" altLang="zh-CN" dirty="0" smtClean="0"/>
          </a:p>
          <a:p>
            <a:r>
              <a:rPr lang="zh-CN" altLang="en-US" dirty="0" smtClean="0"/>
              <a:t>被分立企业</a:t>
            </a:r>
            <a:endParaRPr lang="en-US" altLang="zh-CN" dirty="0" smtClean="0"/>
          </a:p>
          <a:p>
            <a:r>
              <a:rPr lang="zh-CN" altLang="en-US" dirty="0" smtClean="0"/>
              <a:t>被分立企业股东</a:t>
            </a:r>
            <a:endParaRPr lang="zh-CN" altLang="en-US" dirty="0"/>
          </a:p>
        </p:txBody>
      </p:sp>
      <p:sp>
        <p:nvSpPr>
          <p:cNvPr id="3" name="标题 2"/>
          <p:cNvSpPr>
            <a:spLocks noGrp="1"/>
          </p:cNvSpPr>
          <p:nvPr>
            <p:ph type="title"/>
          </p:nvPr>
        </p:nvSpPr>
        <p:spPr/>
        <p:txBody>
          <a:bodyPr/>
          <a:lstStyle/>
          <a:p>
            <a:r>
              <a:rPr lang="zh-CN" altLang="en-US" dirty="0" smtClean="0"/>
              <a:t>分立当事方：</a:t>
            </a:r>
            <a:endParaRPr lang="zh-CN" alt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zh-CN" altLang="en-US" dirty="0" smtClean="0"/>
              <a:t>增值税：</a:t>
            </a:r>
            <a:endParaRPr lang="en-US" altLang="zh-CN" dirty="0" smtClean="0"/>
          </a:p>
          <a:p>
            <a:pPr>
              <a:buNone/>
            </a:pPr>
            <a:r>
              <a:rPr lang="zh-CN" altLang="en-US" dirty="0" smtClean="0"/>
              <a:t>营业税：</a:t>
            </a:r>
            <a:endParaRPr lang="en-US" altLang="zh-CN" dirty="0" smtClean="0"/>
          </a:p>
          <a:p>
            <a:pPr>
              <a:buNone/>
            </a:pPr>
            <a:r>
              <a:rPr lang="zh-CN" altLang="en-US" dirty="0" smtClean="0"/>
              <a:t>土地增值税：</a:t>
            </a:r>
            <a:endParaRPr lang="en-US" altLang="zh-CN" dirty="0" smtClean="0"/>
          </a:p>
          <a:p>
            <a:pPr>
              <a:buNone/>
            </a:pPr>
            <a:r>
              <a:rPr lang="zh-CN" altLang="en-US" dirty="0" smtClean="0"/>
              <a:t>企业所得税：</a:t>
            </a:r>
            <a:endParaRPr lang="zh-CN" altLang="en-US" dirty="0"/>
          </a:p>
        </p:txBody>
      </p:sp>
      <p:sp>
        <p:nvSpPr>
          <p:cNvPr id="3" name="标题 2"/>
          <p:cNvSpPr>
            <a:spLocks noGrp="1"/>
          </p:cNvSpPr>
          <p:nvPr>
            <p:ph type="title"/>
          </p:nvPr>
        </p:nvSpPr>
        <p:spPr/>
        <p:txBody>
          <a:bodyPr/>
          <a:lstStyle/>
          <a:p>
            <a:r>
              <a:rPr lang="zh-CN" altLang="en-US" dirty="0" smtClean="0"/>
              <a:t>分立业务涉及的主要税种：</a:t>
            </a: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同合并基本相同</a:t>
            </a:r>
            <a:endParaRPr lang="zh-CN" altLang="en-US" dirty="0"/>
          </a:p>
        </p:txBody>
      </p:sp>
      <p:sp>
        <p:nvSpPr>
          <p:cNvPr id="3" name="标题 2"/>
          <p:cNvSpPr>
            <a:spLocks noGrp="1"/>
          </p:cNvSpPr>
          <p:nvPr>
            <p:ph type="title"/>
          </p:nvPr>
        </p:nvSpPr>
        <p:spPr/>
        <p:txBody>
          <a:bodyPr/>
          <a:lstStyle/>
          <a:p>
            <a:r>
              <a:rPr lang="zh-CN" altLang="en-US" dirty="0" smtClean="0"/>
              <a:t>税收筹划涉税风险：</a:t>
            </a:r>
            <a:endParaRPr lang="zh-CN"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    企业法律形式改变是指企业注册名称改变、住所以及企业组织形式等的简单改变，但符合本通知规定其他重组的类型除外。例如北京金陵房地产开发有限公司更名为北京海运房屋开发有限公司；某公司将住所地由北京市迁移至上海市；原有限责任公司变更为股份有限公司，或者原有限责任公司变更为个人独资企业、合伙企业等等均属此类重组。</a:t>
            </a:r>
          </a:p>
          <a:p>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六、法律形式改变</a:t>
            </a:r>
            <a:r>
              <a:rPr lang="zh-CN" altLang="en-US" dirty="0" smtClean="0"/>
              <a:t>：</a:t>
            </a:r>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t>1</a:t>
            </a:r>
            <a:r>
              <a:rPr lang="zh-CN" altLang="en-US" dirty="0" smtClean="0"/>
              <a:t>、有限责任公司变更为合伙或独资企业</a:t>
            </a:r>
            <a:endParaRPr lang="en-US" altLang="zh-CN" dirty="0" smtClean="0"/>
          </a:p>
          <a:p>
            <a:r>
              <a:rPr lang="en-US" altLang="zh-CN" dirty="0" smtClean="0"/>
              <a:t>2</a:t>
            </a:r>
            <a:r>
              <a:rPr lang="zh-CN" altLang="en-US" dirty="0" smtClean="0"/>
              <a:t>、企业由境内迁至境外</a:t>
            </a:r>
            <a:endParaRPr lang="en-US" altLang="zh-CN" dirty="0" smtClean="0"/>
          </a:p>
          <a:p>
            <a:r>
              <a:rPr lang="zh-CN" altLang="en-US" dirty="0" smtClean="0"/>
              <a:t>纳税义务人发生变化应按清算进行清算</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特殊的法律形式改变：</a:t>
            </a: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第一百八十九条 公司清算结束后</a:t>
            </a:r>
            <a:r>
              <a:rPr lang="en-US" dirty="0" smtClean="0"/>
              <a:t>,</a:t>
            </a:r>
            <a:r>
              <a:rPr lang="zh-CN" altLang="en-US" dirty="0" smtClean="0"/>
              <a:t>清算组应当制作清算报告</a:t>
            </a:r>
            <a:r>
              <a:rPr lang="en-US" dirty="0" smtClean="0"/>
              <a:t>,</a:t>
            </a:r>
            <a:r>
              <a:rPr lang="zh-CN" altLang="en-US" dirty="0" smtClean="0"/>
              <a:t>报股东会、股东大会或者人民法院确认</a:t>
            </a:r>
            <a:r>
              <a:rPr lang="en-US" dirty="0" smtClean="0"/>
              <a:t>,</a:t>
            </a:r>
            <a:r>
              <a:rPr lang="zh-CN" altLang="en-US" dirty="0" smtClean="0"/>
              <a:t>并报送公司登记机关</a:t>
            </a:r>
            <a:r>
              <a:rPr lang="en-US" dirty="0" smtClean="0"/>
              <a:t>,</a:t>
            </a:r>
            <a:r>
              <a:rPr lang="zh-CN" altLang="en-US" dirty="0" smtClean="0"/>
              <a:t>申请注销公司登记</a:t>
            </a:r>
            <a:r>
              <a:rPr lang="en-US" dirty="0" smtClean="0"/>
              <a:t>,</a:t>
            </a:r>
            <a:r>
              <a:rPr lang="zh-CN" altLang="en-US" dirty="0" smtClean="0"/>
              <a:t>公告公司终止。</a:t>
            </a:r>
          </a:p>
          <a:p>
            <a:r>
              <a:rPr lang="zh-CN" altLang="en-US" dirty="0" smtClean="0"/>
              <a:t>此环节的鉴证报告质量非常不高！</a:t>
            </a:r>
            <a:endParaRPr lang="en-US" altLang="zh-CN" dirty="0" smtClean="0"/>
          </a:p>
          <a:p>
            <a:r>
              <a:rPr lang="zh-CN" altLang="en-US" dirty="0" smtClean="0"/>
              <a:t>增值税</a:t>
            </a:r>
            <a:r>
              <a:rPr lang="en-US" altLang="zh-CN" dirty="0" smtClean="0"/>
              <a:t>:</a:t>
            </a:r>
          </a:p>
          <a:p>
            <a:r>
              <a:rPr lang="zh-CN" altLang="en-US" dirty="0" smtClean="0"/>
              <a:t>营业税：</a:t>
            </a:r>
            <a:endParaRPr lang="en-US" altLang="zh-CN" dirty="0" smtClean="0"/>
          </a:p>
          <a:p>
            <a:r>
              <a:rPr lang="zh-CN" altLang="en-US" dirty="0" smtClean="0"/>
              <a:t>土地增值税：</a:t>
            </a:r>
            <a:endParaRPr lang="en-US" altLang="zh-CN" dirty="0" smtClean="0"/>
          </a:p>
          <a:p>
            <a:r>
              <a:rPr lang="zh-CN" altLang="en-US" dirty="0" smtClean="0"/>
              <a:t>非居民企业所得税：</a:t>
            </a:r>
            <a:endParaRPr lang="en-US" altLang="zh-CN" dirty="0" smtClean="0"/>
          </a:p>
          <a:p>
            <a:r>
              <a:rPr lang="zh-CN" altLang="en-US" dirty="0" smtClean="0"/>
              <a:t>个人所得税：</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清算环节关注税务鉴证风险：</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企业重组是指企业以资本保值增值为目标 ，运用</a:t>
            </a:r>
            <a:r>
              <a:rPr lang="zh-CN" altLang="en-US" dirty="0" smtClean="0">
                <a:hlinkClick r:id="rId2" tooltip="资产重组"/>
              </a:rPr>
              <a:t>资产重组</a:t>
            </a:r>
            <a:r>
              <a:rPr lang="zh-CN" altLang="en-US" dirty="0" smtClean="0"/>
              <a:t>、负债重组和</a:t>
            </a:r>
            <a:r>
              <a:rPr lang="zh-CN" altLang="en-US" dirty="0" smtClean="0">
                <a:hlinkClick r:id="rId3" tooltip="产权重组"/>
              </a:rPr>
              <a:t>产权重组</a:t>
            </a:r>
            <a:r>
              <a:rPr lang="zh-CN" altLang="en-US" dirty="0" smtClean="0"/>
              <a:t>方式 ，优化</a:t>
            </a:r>
            <a:r>
              <a:rPr lang="zh-CN" altLang="en-US" dirty="0" smtClean="0">
                <a:hlinkClick r:id="rId4" tooltip="企业资产结构"/>
              </a:rPr>
              <a:t>企业资产结构</a:t>
            </a:r>
            <a:r>
              <a:rPr lang="zh-CN" altLang="en-US" dirty="0" smtClean="0"/>
              <a:t>、</a:t>
            </a:r>
            <a:r>
              <a:rPr lang="zh-CN" altLang="en-US" dirty="0" smtClean="0">
                <a:hlinkClick r:id="rId5" tooltip="负债结构"/>
              </a:rPr>
              <a:t>负债结构</a:t>
            </a:r>
            <a:r>
              <a:rPr lang="zh-CN" altLang="en-US" dirty="0" smtClean="0"/>
              <a:t>和产权结构 ，以充分利用现有资源，实现资源优化配置。</a:t>
            </a:r>
            <a:endParaRPr lang="zh-CN" altLang="en-US" dirty="0"/>
          </a:p>
        </p:txBody>
      </p:sp>
      <p:sp>
        <p:nvSpPr>
          <p:cNvPr id="3" name="标题 2"/>
          <p:cNvSpPr>
            <a:spLocks noGrp="1"/>
          </p:cNvSpPr>
          <p:nvPr>
            <p:ph type="title"/>
          </p:nvPr>
        </p:nvSpPr>
        <p:spPr/>
        <p:txBody>
          <a:bodyPr/>
          <a:lstStyle/>
          <a:p>
            <a:r>
              <a:rPr lang="zh-CN" altLang="en-US" dirty="0" smtClean="0"/>
              <a:t>企业重组定义：</a:t>
            </a:r>
            <a:endParaRPr lang="zh-CN" alt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zh-CN" altLang="en-US" dirty="0" smtClean="0"/>
              <a:t>一、应用战略高度去看待企业重组</a:t>
            </a:r>
            <a:endParaRPr lang="en-US" altLang="zh-CN" dirty="0" smtClean="0"/>
          </a:p>
          <a:p>
            <a:pPr>
              <a:buNone/>
            </a:pPr>
            <a:r>
              <a:rPr lang="zh-CN" altLang="en-US" dirty="0" smtClean="0"/>
              <a:t>二、全面正确看待企业重组中的税收风险和执业风险</a:t>
            </a:r>
            <a:endParaRPr lang="en-US" altLang="zh-CN" dirty="0" smtClean="0"/>
          </a:p>
          <a:p>
            <a:pPr>
              <a:buNone/>
            </a:pPr>
            <a:r>
              <a:rPr lang="zh-CN" altLang="en-US" dirty="0" smtClean="0"/>
              <a:t>三、企业重组中应注重对企业组织结构、生产经营状况、企业的关联企业和企业的资金流、货物流及票据流进行充分分析后作出科学的决策</a:t>
            </a:r>
            <a:endParaRPr lang="en-US" altLang="zh-CN" dirty="0" smtClean="0"/>
          </a:p>
          <a:p>
            <a:pPr>
              <a:buNone/>
            </a:pPr>
            <a:endParaRPr lang="en-US" altLang="zh-CN" dirty="0" smtClean="0"/>
          </a:p>
          <a:p>
            <a:pPr>
              <a:buNone/>
            </a:pPr>
            <a:endParaRPr lang="zh-CN" altLang="en-US" dirty="0"/>
          </a:p>
        </p:txBody>
      </p:sp>
      <p:sp>
        <p:nvSpPr>
          <p:cNvPr id="3" name="标题 2"/>
          <p:cNvSpPr>
            <a:spLocks noGrp="1"/>
          </p:cNvSpPr>
          <p:nvPr>
            <p:ph type="title"/>
          </p:nvPr>
        </p:nvSpPr>
        <p:spPr/>
        <p:txBody>
          <a:bodyPr>
            <a:normAutofit fontScale="90000"/>
          </a:bodyPr>
          <a:lstStyle/>
          <a:p>
            <a:r>
              <a:rPr lang="zh-CN" altLang="en-US" dirty="0" smtClean="0"/>
              <a:t>企业重组是税务师事务所的主要业务增长点：</a:t>
            </a:r>
            <a:endParaRPr lang="zh-CN" alt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en-US" altLang="zh-CN" dirty="0" smtClean="0"/>
          </a:p>
          <a:p>
            <a:endParaRPr lang="en-US" altLang="zh-CN" dirty="0" smtClean="0"/>
          </a:p>
          <a:p>
            <a:endParaRPr lang="en-US" altLang="zh-CN" dirty="0" smtClean="0"/>
          </a:p>
          <a:p>
            <a:r>
              <a:rPr lang="zh-CN" altLang="en-US" dirty="0" smtClean="0"/>
              <a:t>路漫漫，其修远兮！吾辈应上下求索！</a:t>
            </a:r>
            <a:endParaRPr lang="en-US" altLang="zh-CN" dirty="0" smtClean="0"/>
          </a:p>
          <a:p>
            <a:endParaRPr lang="zh-CN" altLang="en-US" dirty="0"/>
          </a:p>
        </p:txBody>
      </p:sp>
      <p:sp>
        <p:nvSpPr>
          <p:cNvPr id="3" name="标题 2"/>
          <p:cNvSpPr>
            <a:spLocks noGrp="1"/>
          </p:cNvSpPr>
          <p:nvPr>
            <p:ph type="title"/>
          </p:nvPr>
        </p:nvSpPr>
        <p:spPr/>
        <p:txBody>
          <a:bodyPr>
            <a:normAutofit fontScale="90000"/>
          </a:bodyPr>
          <a:lstStyle/>
          <a:p>
            <a:r>
              <a:rPr lang="zh-CN" altLang="en-US" dirty="0" smtClean="0"/>
              <a:t>掘金企业重组国内税务师事务所大有可为！</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会计六要素：资产、负债、所有者权、收入、费用、利润</a:t>
            </a:r>
            <a:endParaRPr lang="en-US" altLang="zh-CN" dirty="0" smtClean="0"/>
          </a:p>
          <a:p>
            <a:r>
              <a:rPr lang="zh-CN" altLang="en-US" dirty="0" smtClean="0"/>
              <a:t>企业资产负债表反映企业的经济状况、利润表反映企业的经营成果、现金流量表是反映企业的生产经营过程中的现金和现金等价物的流入和流出情况、而所有者权益变动表反映的是企业的股东变化情况</a:t>
            </a:r>
            <a:endParaRPr lang="en-US" altLang="zh-CN" dirty="0" smtClean="0"/>
          </a:p>
          <a:p>
            <a:r>
              <a:rPr lang="zh-CN" altLang="en-US" dirty="0" smtClean="0"/>
              <a:t>所以说企业的重组更多的是表现在企业的资产负债表和所有者权益变化表</a:t>
            </a:r>
            <a:endParaRPr lang="zh-CN" altLang="en-US" dirty="0"/>
          </a:p>
        </p:txBody>
      </p:sp>
      <p:sp>
        <p:nvSpPr>
          <p:cNvPr id="3" name="标题 2"/>
          <p:cNvSpPr>
            <a:spLocks noGrp="1"/>
          </p:cNvSpPr>
          <p:nvPr>
            <p:ph type="title"/>
          </p:nvPr>
        </p:nvSpPr>
        <p:spPr/>
        <p:txBody>
          <a:bodyPr/>
          <a:lstStyle/>
          <a:p>
            <a:r>
              <a:rPr lang="zh-CN" altLang="en-US" dirty="0" smtClean="0"/>
              <a:t>从财务角度来看重组：</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资产重组、负债重组、产权重组、以上各种方式的重组组合。</a:t>
            </a:r>
            <a:endParaRPr lang="zh-CN" altLang="en-US" dirty="0"/>
          </a:p>
        </p:txBody>
      </p:sp>
      <p:sp>
        <p:nvSpPr>
          <p:cNvPr id="3" name="标题 2"/>
          <p:cNvSpPr>
            <a:spLocks noGrp="1"/>
          </p:cNvSpPr>
          <p:nvPr>
            <p:ph type="title"/>
          </p:nvPr>
        </p:nvSpPr>
        <p:spPr/>
        <p:txBody>
          <a:bodyPr/>
          <a:lstStyle/>
          <a:p>
            <a:r>
              <a:rPr lang="zh-CN" altLang="en-US" dirty="0" smtClean="0"/>
              <a:t>企业重组的主要方式：</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人、财、物的合理配置</a:t>
            </a:r>
            <a:endParaRPr lang="en-US" altLang="zh-CN" dirty="0" smtClean="0"/>
          </a:p>
          <a:p>
            <a:r>
              <a:rPr lang="zh-CN" altLang="en-US" dirty="0" smtClean="0"/>
              <a:t>产、供、销的内控调整</a:t>
            </a:r>
            <a:endParaRPr lang="en-US" altLang="zh-CN" dirty="0" smtClean="0"/>
          </a:p>
          <a:p>
            <a:r>
              <a:rPr lang="zh-CN" altLang="en-US" dirty="0" smtClean="0"/>
              <a:t>企业相关法律形式的变更审批或备案</a:t>
            </a:r>
            <a:endParaRPr lang="en-US" altLang="zh-CN" dirty="0" smtClean="0"/>
          </a:p>
          <a:p>
            <a:r>
              <a:rPr lang="zh-CN" altLang="en-US" dirty="0" smtClean="0"/>
              <a:t>企业会计的确认、计量、报告</a:t>
            </a:r>
            <a:endParaRPr lang="en-US" altLang="zh-CN" dirty="0" smtClean="0"/>
          </a:p>
          <a:p>
            <a:r>
              <a:rPr lang="zh-CN" altLang="en-US" dirty="0" smtClean="0"/>
              <a:t>企业相关纳税义务的申报及处理工作</a:t>
            </a:r>
            <a:endParaRPr lang="en-US" altLang="zh-CN" dirty="0" smtClean="0"/>
          </a:p>
          <a:p>
            <a:r>
              <a:rPr lang="zh-CN" altLang="en-US" dirty="0" smtClean="0"/>
              <a:t>一句话：</a:t>
            </a:r>
            <a:r>
              <a:rPr lang="zh-CN" altLang="en-US" sz="4000" b="1" i="1" dirty="0" smtClean="0">
                <a:solidFill>
                  <a:srgbClr val="FF0000"/>
                </a:solidFill>
                <a:latin typeface="华文行楷" pitchFamily="2" charset="-122"/>
                <a:ea typeface="华文行楷" pitchFamily="2" charset="-122"/>
              </a:rPr>
              <a:t>守法经营、依法纳税！</a:t>
            </a:r>
            <a:endParaRPr lang="en-US" altLang="zh-CN" sz="4000" b="1" i="1" dirty="0" smtClean="0">
              <a:solidFill>
                <a:srgbClr val="FF0000"/>
              </a:solidFill>
              <a:latin typeface="华文行楷" pitchFamily="2" charset="-122"/>
              <a:ea typeface="华文行楷" pitchFamily="2" charset="-122"/>
            </a:endParaRPr>
          </a:p>
        </p:txBody>
      </p:sp>
      <p:sp>
        <p:nvSpPr>
          <p:cNvPr id="3" name="标题 2"/>
          <p:cNvSpPr>
            <a:spLocks noGrp="1"/>
          </p:cNvSpPr>
          <p:nvPr>
            <p:ph type="title"/>
          </p:nvPr>
        </p:nvSpPr>
        <p:spPr/>
        <p:txBody>
          <a:bodyPr/>
          <a:lstStyle/>
          <a:p>
            <a:r>
              <a:rPr lang="zh-CN" altLang="en-US" dirty="0" smtClean="0"/>
              <a:t>企业重组涉及到的主要工作：</a:t>
            </a:r>
            <a:endParaRPr lang="zh-CN" alt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2268</TotalTime>
  <Words>3109</Words>
  <PresentationFormat>全屏显示(4:3)</PresentationFormat>
  <Paragraphs>277</Paragraphs>
  <Slides>61</Slides>
  <Notes>0</Notes>
  <HiddenSlides>0</HiddenSlides>
  <MMClips>0</MMClips>
  <ScaleCrop>false</ScaleCrop>
  <HeadingPairs>
    <vt:vector size="4" baseType="variant">
      <vt:variant>
        <vt:lpstr>主题</vt:lpstr>
      </vt:variant>
      <vt:variant>
        <vt:i4>1</vt:i4>
      </vt:variant>
      <vt:variant>
        <vt:lpstr>幻灯片标题</vt:lpstr>
      </vt:variant>
      <vt:variant>
        <vt:i4>61</vt:i4>
      </vt:variant>
    </vt:vector>
  </HeadingPairs>
  <TitlesOfParts>
    <vt:vector size="62" baseType="lpstr">
      <vt:lpstr>聚合</vt:lpstr>
      <vt:lpstr>    企业重组相关涉税业务解析</vt:lpstr>
      <vt:lpstr>李继堂</vt:lpstr>
      <vt:lpstr>第一部分：认识企业重组：</vt:lpstr>
      <vt:lpstr>企业经营目标？</vt:lpstr>
      <vt:lpstr>企业构成要素：</vt:lpstr>
      <vt:lpstr>企业重组定义：</vt:lpstr>
      <vt:lpstr>从财务角度来看重组：</vt:lpstr>
      <vt:lpstr>企业重组的主要方式：</vt:lpstr>
      <vt:lpstr>企业重组涉及到的主要工作：</vt:lpstr>
      <vt:lpstr>涉及到的相关法律层面：</vt:lpstr>
      <vt:lpstr>税务机关关于企业重组的相关定义：</vt:lpstr>
      <vt:lpstr>思考高度不够！不全面！</vt:lpstr>
      <vt:lpstr>税务师事务所人应如何来看待企业重组</vt:lpstr>
      <vt:lpstr>二、企业重组业务是一项系统化的工程</vt:lpstr>
      <vt:lpstr>三、企业重组业务是一项在税收筹划中应用最普遍最广泛的工具</vt:lpstr>
      <vt:lpstr>四、企业重组也是企业筹划过程中出问题最多方面：</vt:lpstr>
      <vt:lpstr>企业重组业务与企业资产重组业务（税收律法规中的相关名词）</vt:lpstr>
      <vt:lpstr>企业重组：</vt:lpstr>
      <vt:lpstr>2009年59号文中的企业重组类型：</vt:lpstr>
      <vt:lpstr>重组类型：</vt:lpstr>
      <vt:lpstr>企业资产重组：</vt:lpstr>
      <vt:lpstr>企业重组=企业资产重组？</vt:lpstr>
      <vt:lpstr>第二部分：结合59号文解读相关业务</vt:lpstr>
      <vt:lpstr>一、债务重组：</vt:lpstr>
      <vt:lpstr>1、以非货币性资产清偿债务</vt:lpstr>
      <vt:lpstr>非货币资产清偿债务企业所得税处理：</vt:lpstr>
      <vt:lpstr>例子：</vt:lpstr>
      <vt:lpstr>结果：</vt:lpstr>
      <vt:lpstr>债转股：</vt:lpstr>
      <vt:lpstr>以低于债务计税基础偿还债务</vt:lpstr>
      <vt:lpstr>二、股权收购：</vt:lpstr>
      <vt:lpstr>股权收购当事方：</vt:lpstr>
      <vt:lpstr>涉及的税种：</vt:lpstr>
      <vt:lpstr>土地增值税：</vt:lpstr>
      <vt:lpstr>分析要点：</vt:lpstr>
      <vt:lpstr>案例：</vt:lpstr>
      <vt:lpstr>方案一：</vt:lpstr>
      <vt:lpstr>风险：</vt:lpstr>
      <vt:lpstr>税收筹划过程中应注意事项：</vt:lpstr>
      <vt:lpstr>股权收购中应注意的问题：</vt:lpstr>
      <vt:lpstr>对于上述股权收购形为如何筹划？</vt:lpstr>
      <vt:lpstr>三、资产收购：</vt:lpstr>
      <vt:lpstr>涉及的主要税种：</vt:lpstr>
      <vt:lpstr>流转税：</vt:lpstr>
      <vt:lpstr>税收筹划注意事项：</vt:lpstr>
      <vt:lpstr>四、合并</vt:lpstr>
      <vt:lpstr>涉及主要税种：</vt:lpstr>
      <vt:lpstr>流转税：</vt:lpstr>
      <vt:lpstr>土地增值税：</vt:lpstr>
      <vt:lpstr>企业所得税：</vt:lpstr>
      <vt:lpstr>税收筹划中应注意问题：</vt:lpstr>
      <vt:lpstr>五、企业分立：</vt:lpstr>
      <vt:lpstr>企业分立的种类：</vt:lpstr>
      <vt:lpstr>分立当事方：</vt:lpstr>
      <vt:lpstr>分立业务涉及的主要税种：</vt:lpstr>
      <vt:lpstr>税收筹划涉税风险：</vt:lpstr>
      <vt:lpstr>六、法律形式改变：</vt:lpstr>
      <vt:lpstr>特殊的法律形式改变：</vt:lpstr>
      <vt:lpstr>清算环节关注税务鉴证风险：</vt:lpstr>
      <vt:lpstr>企业重组是税务师事务所的主要业务增长点：</vt:lpstr>
      <vt:lpstr>掘金企业重组国内税务师事务所大有可为！</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企业重组相关涉税法律初探</dc:title>
  <dc:creator>jitang li</dc:creator>
  <cp:lastModifiedBy>jitang li</cp:lastModifiedBy>
  <cp:revision>144</cp:revision>
  <dcterms:created xsi:type="dcterms:W3CDTF">2014-05-27T01:15:05Z</dcterms:created>
  <dcterms:modified xsi:type="dcterms:W3CDTF">2014-06-09T11:56:13Z</dcterms:modified>
</cp:coreProperties>
</file>